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7"/>
  </p:notesMasterIdLst>
  <p:sldIdLst>
    <p:sldId id="256" r:id="rId2"/>
    <p:sldId id="33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23" r:id="rId11"/>
    <p:sldId id="266" r:id="rId12"/>
    <p:sldId id="267" r:id="rId13"/>
    <p:sldId id="268" r:id="rId14"/>
    <p:sldId id="265" r:id="rId15"/>
    <p:sldId id="269" r:id="rId16"/>
    <p:sldId id="270" r:id="rId17"/>
    <p:sldId id="271" r:id="rId18"/>
    <p:sldId id="272" r:id="rId19"/>
    <p:sldId id="273" r:id="rId20"/>
    <p:sldId id="324" r:id="rId21"/>
    <p:sldId id="274" r:id="rId22"/>
    <p:sldId id="275" r:id="rId23"/>
    <p:sldId id="276" r:id="rId24"/>
    <p:sldId id="277" r:id="rId25"/>
    <p:sldId id="278" r:id="rId26"/>
    <p:sldId id="279" r:id="rId27"/>
    <p:sldId id="325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26" r:id="rId38"/>
    <p:sldId id="289" r:id="rId39"/>
    <p:sldId id="290" r:id="rId40"/>
    <p:sldId id="333" r:id="rId41"/>
    <p:sldId id="291" r:id="rId42"/>
    <p:sldId id="292" r:id="rId43"/>
    <p:sldId id="293" r:id="rId44"/>
    <p:sldId id="294" r:id="rId45"/>
    <p:sldId id="296" r:id="rId46"/>
    <p:sldId id="297" r:id="rId47"/>
    <p:sldId id="298" r:id="rId48"/>
    <p:sldId id="327" r:id="rId49"/>
    <p:sldId id="299" r:id="rId50"/>
    <p:sldId id="300" r:id="rId51"/>
    <p:sldId id="301" r:id="rId52"/>
    <p:sldId id="328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29" r:id="rId61"/>
    <p:sldId id="309" r:id="rId62"/>
    <p:sldId id="310" r:id="rId63"/>
    <p:sldId id="311" r:id="rId64"/>
    <p:sldId id="312" r:id="rId65"/>
    <p:sldId id="313" r:id="rId66"/>
    <p:sldId id="330" r:id="rId67"/>
    <p:sldId id="314" r:id="rId68"/>
    <p:sldId id="315" r:id="rId69"/>
    <p:sldId id="316" r:id="rId70"/>
    <p:sldId id="317" r:id="rId71"/>
    <p:sldId id="318" r:id="rId72"/>
    <p:sldId id="319" r:id="rId73"/>
    <p:sldId id="321" r:id="rId74"/>
    <p:sldId id="322" r:id="rId75"/>
    <p:sldId id="331" r:id="rId7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0" autoAdjust="0"/>
    <p:restoredTop sz="94660"/>
  </p:normalViewPr>
  <p:slideViewPr>
    <p:cSldViewPr>
      <p:cViewPr varScale="1">
        <p:scale>
          <a:sx n="108" d="100"/>
          <a:sy n="108" d="100"/>
        </p:scale>
        <p:origin x="70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3403EB-1AA7-4F54-91D0-8EF7868AD3D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EF06-478E-461A-BCED-F4742B039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2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300" b="1" dirty="0"/>
              <a:t>Algebra II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69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8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ANS:  the x was replaced by the 3, so in the polynomial replace the x with 3 and simplify.</a:t>
            </a:r>
          </a:p>
          <a:p>
            <a:pPr lvl="3"/>
            <a:r>
              <a:rPr lang="en-US" sz="2400" dirty="0"/>
              <a:t>f(3) = 4(3)</a:t>
            </a:r>
            <a:r>
              <a:rPr lang="en-US" sz="2400" baseline="30000" dirty="0"/>
              <a:t>3</a:t>
            </a:r>
            <a:r>
              <a:rPr lang="en-US" sz="2400" dirty="0"/>
              <a:t> + 2(3)</a:t>
            </a:r>
            <a:r>
              <a:rPr lang="en-US" sz="2400" baseline="30000" dirty="0"/>
              <a:t>2</a:t>
            </a:r>
            <a:r>
              <a:rPr lang="en-US" sz="2400" dirty="0"/>
              <a:t> + 2(3) + 5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4(27) + 2(9) + 6 + 5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108 + 18 + 11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137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8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(this is for even degree with positive first term)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1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1774">
              <a:defRPr/>
            </a:pPr>
            <a:r>
              <a:rPr lang="en-US" sz="2900" dirty="0"/>
              <a:t>Make table, points are (-3, -37), (-2, -16), (-1, -7), (0, -4), (1, -1), (2, 8), (3, 29)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9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0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2x</a:t>
            </a:r>
            <a:r>
              <a:rPr lang="en-US" baseline="30000" dirty="0"/>
              <a:t>2</a:t>
            </a:r>
            <a:r>
              <a:rPr lang="en-US" dirty="0"/>
              <a:t> – 5x – 8</a:t>
            </a:r>
          </a:p>
          <a:p>
            <a:r>
              <a:rPr lang="en-US" dirty="0"/>
              <a:t>-2x</a:t>
            </a:r>
            <a:r>
              <a:rPr lang="en-US" baseline="30000" dirty="0"/>
              <a:t>3</a:t>
            </a:r>
            <a:r>
              <a:rPr lang="en-US" dirty="0"/>
              <a:t> + 9x</a:t>
            </a:r>
            <a:r>
              <a:rPr lang="en-US" baseline="30000" dirty="0"/>
              <a:t>2</a:t>
            </a:r>
            <a:r>
              <a:rPr lang="en-US" dirty="0"/>
              <a:t> – x –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à"/>
            </a:pPr>
            <a:r>
              <a:rPr lang="en-US" dirty="0"/>
              <a:t>x(x + 4) – 3(x + 4)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+ 4x – 3x – 12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x – 12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"/>
              </a:rPr>
              <a:t></a:t>
            </a:r>
            <a:r>
              <a:rPr lang="en-US" dirty="0"/>
              <a:t> x(x</a:t>
            </a:r>
            <a:r>
              <a:rPr lang="en-US" baseline="30000" dirty="0"/>
              <a:t>2</a:t>
            </a:r>
            <a:r>
              <a:rPr lang="en-US" dirty="0"/>
              <a:t> + 3x – 4) + 2(x</a:t>
            </a:r>
            <a:r>
              <a:rPr lang="en-US" baseline="30000" dirty="0"/>
              <a:t>2</a:t>
            </a:r>
            <a:r>
              <a:rPr lang="en-US" dirty="0"/>
              <a:t> + 3x – 4)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+ 3x</a:t>
            </a:r>
            <a:r>
              <a:rPr lang="en-US" baseline="30000" dirty="0"/>
              <a:t>2</a:t>
            </a:r>
            <a:r>
              <a:rPr lang="en-US" dirty="0"/>
              <a:t> – 4x + 2x</a:t>
            </a:r>
            <a:r>
              <a:rPr lang="en-US" baseline="30000" dirty="0"/>
              <a:t>2</a:t>
            </a:r>
            <a:r>
              <a:rPr lang="en-US" dirty="0"/>
              <a:t> + 6x – 8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+ 5x</a:t>
            </a:r>
            <a:r>
              <a:rPr lang="en-US" baseline="30000" dirty="0"/>
              <a:t>2</a:t>
            </a:r>
            <a:r>
              <a:rPr lang="en-US" dirty="0"/>
              <a:t> + 2x –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31774">
              <a:defRPr/>
            </a:pPr>
            <a:r>
              <a:rPr lang="en-US" dirty="0">
                <a:sym typeface="Wingdings"/>
              </a:rPr>
              <a:t></a:t>
            </a:r>
            <a:r>
              <a:rPr lang="en-US" dirty="0"/>
              <a:t> (x(x + 2) – 1(x + 2))(x + 3)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(x</a:t>
            </a:r>
            <a:r>
              <a:rPr lang="en-US" baseline="30000" dirty="0"/>
              <a:t>2</a:t>
            </a:r>
            <a:r>
              <a:rPr lang="en-US" dirty="0"/>
              <a:t> + 2x – 1x – 2)(x + 3)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(x</a:t>
            </a:r>
            <a:r>
              <a:rPr lang="en-US" baseline="30000" dirty="0"/>
              <a:t>2</a:t>
            </a:r>
            <a:r>
              <a:rPr lang="en-US" dirty="0"/>
              <a:t> + x – 2)(x +3)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(x + 3) + x(x + 3) – 2(x + 3)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+ 3x</a:t>
            </a:r>
            <a:r>
              <a:rPr lang="en-US" baseline="30000" dirty="0"/>
              <a:t>2</a:t>
            </a:r>
            <a:r>
              <a:rPr lang="en-US" dirty="0"/>
              <a:t> + x</a:t>
            </a:r>
            <a:r>
              <a:rPr lang="en-US" baseline="30000" dirty="0"/>
              <a:t>2</a:t>
            </a:r>
            <a:r>
              <a:rPr lang="en-US" dirty="0"/>
              <a:t> + 3x – 2x – 6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+ 4x</a:t>
            </a:r>
            <a:r>
              <a:rPr lang="en-US" baseline="30000" dirty="0"/>
              <a:t>2</a:t>
            </a:r>
            <a:r>
              <a:rPr lang="en-US" dirty="0"/>
              <a:t> + x –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87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1774">
              <a:defRPr/>
            </a:pPr>
            <a:r>
              <a:rPr lang="en-US" sz="2900" dirty="0">
                <a:sym typeface="Wingdings"/>
              </a:rPr>
              <a:t></a:t>
            </a:r>
            <a:r>
              <a:rPr lang="en-US" sz="2900" dirty="0"/>
              <a:t> x</a:t>
            </a:r>
            <a:r>
              <a:rPr lang="en-US" sz="2900" baseline="30000" dirty="0"/>
              <a:t>2</a:t>
            </a:r>
            <a:r>
              <a:rPr lang="en-US" sz="2900" dirty="0"/>
              <a:t> – 2(3)x + 3</a:t>
            </a:r>
            <a:r>
              <a:rPr lang="en-US" sz="2900" baseline="30000" dirty="0"/>
              <a:t>2</a:t>
            </a:r>
            <a:r>
              <a:rPr lang="en-US" sz="2900" dirty="0"/>
              <a:t> </a:t>
            </a:r>
            <a:r>
              <a:rPr lang="en-US" sz="2900" dirty="0">
                <a:sym typeface="Wingdings"/>
              </a:rPr>
              <a:t></a:t>
            </a:r>
            <a:r>
              <a:rPr lang="en-US" sz="2900" dirty="0"/>
              <a:t> x</a:t>
            </a:r>
            <a:r>
              <a:rPr lang="en-US" sz="2900" baseline="30000" dirty="0"/>
              <a:t>2</a:t>
            </a:r>
            <a:r>
              <a:rPr lang="en-US" sz="2900" dirty="0"/>
              <a:t> – 6x + 9</a:t>
            </a:r>
          </a:p>
          <a:p>
            <a:pPr marL="0" lvl="1" defTabSz="931774">
              <a:defRPr/>
            </a:pPr>
            <a:r>
              <a:rPr lang="en-US" sz="2900" dirty="0">
                <a:sym typeface="Wingdings"/>
              </a:rPr>
              <a:t></a:t>
            </a:r>
            <a:r>
              <a:rPr lang="en-US" sz="2900" dirty="0"/>
              <a:t> x</a:t>
            </a:r>
            <a:r>
              <a:rPr lang="en-US" sz="2900" baseline="30000" dirty="0"/>
              <a:t>3</a:t>
            </a:r>
            <a:r>
              <a:rPr lang="en-US" sz="2900" dirty="0"/>
              <a:t> + 3x</a:t>
            </a:r>
            <a:r>
              <a:rPr lang="en-US" sz="2900" baseline="30000" dirty="0"/>
              <a:t>2</a:t>
            </a:r>
            <a:r>
              <a:rPr lang="en-US" sz="2900" dirty="0"/>
              <a:t>(2) + 3x2</a:t>
            </a:r>
            <a:r>
              <a:rPr lang="en-US" sz="2900" baseline="30000" dirty="0"/>
              <a:t>2</a:t>
            </a:r>
            <a:r>
              <a:rPr lang="en-US" sz="2900" dirty="0"/>
              <a:t> + 2</a:t>
            </a:r>
            <a:r>
              <a:rPr lang="en-US" sz="2900" baseline="30000" dirty="0"/>
              <a:t>3</a:t>
            </a:r>
            <a:r>
              <a:rPr lang="en-US" sz="2900" dirty="0"/>
              <a:t> </a:t>
            </a:r>
            <a:r>
              <a:rPr lang="en-US" sz="2900" dirty="0">
                <a:sym typeface="Wingdings"/>
              </a:rPr>
              <a:t></a:t>
            </a:r>
            <a:r>
              <a:rPr lang="en-US" sz="2900" dirty="0"/>
              <a:t> x</a:t>
            </a:r>
            <a:r>
              <a:rPr lang="en-US" sz="2900" baseline="30000" dirty="0"/>
              <a:t>3</a:t>
            </a:r>
            <a:r>
              <a:rPr lang="en-US" sz="2900" dirty="0"/>
              <a:t> + 6x</a:t>
            </a:r>
            <a:r>
              <a:rPr lang="en-US" sz="2900" baseline="30000" dirty="0"/>
              <a:t>2</a:t>
            </a:r>
            <a:r>
              <a:rPr lang="en-US" sz="2900" dirty="0"/>
              <a:t> + 12x + 8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01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56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3xy(x + 2 –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(3x – y</a:t>
            </a:r>
            <a:r>
              <a:rPr lang="en-US" baseline="30000" dirty="0"/>
              <a:t>2</a:t>
            </a:r>
            <a:r>
              <a:rPr lang="en-US" dirty="0"/>
              <a:t>)(3x + y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(2x + 3)(4x</a:t>
            </a:r>
            <a:r>
              <a:rPr lang="en-US" baseline="30000" dirty="0"/>
              <a:t>2</a:t>
            </a:r>
            <a:r>
              <a:rPr lang="en-US" dirty="0"/>
              <a:t> – 6x + 9)</a:t>
            </a:r>
          </a:p>
          <a:p>
            <a:r>
              <a:rPr lang="en-US" dirty="0"/>
              <a:t>(y – 2)(y</a:t>
            </a:r>
            <a:r>
              <a:rPr lang="en-US" baseline="30000" dirty="0"/>
              <a:t>2</a:t>
            </a:r>
            <a:r>
              <a:rPr lang="en-US" dirty="0"/>
              <a:t> + 2y + 4)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2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(x+2)(x+5)</a:t>
            </a:r>
          </a:p>
          <a:p>
            <a:r>
              <a:rPr lang="en-US" dirty="0"/>
              <a:t>(x – 3)(x + 6)</a:t>
            </a:r>
          </a:p>
          <a:p>
            <a:r>
              <a:rPr lang="en-US" dirty="0"/>
              <a:t>(2x – 5)(3x + 4)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(b</a:t>
            </a:r>
            <a:r>
              <a:rPr lang="en-US" baseline="30000" dirty="0"/>
              <a:t>3</a:t>
            </a:r>
            <a:r>
              <a:rPr lang="en-US" dirty="0"/>
              <a:t> – 3b</a:t>
            </a:r>
            <a:r>
              <a:rPr lang="en-US" baseline="30000" dirty="0"/>
              <a:t>2</a:t>
            </a:r>
            <a:r>
              <a:rPr lang="en-US" dirty="0"/>
              <a:t>) + (-4b + 12) = b</a:t>
            </a:r>
            <a:r>
              <a:rPr lang="en-US" baseline="30000" dirty="0"/>
              <a:t>2</a:t>
            </a:r>
            <a:r>
              <a:rPr lang="en-US" dirty="0"/>
              <a:t>(b – 3) + -4(b – 3) = (b – 3)(</a:t>
            </a: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- </a:t>
            </a:r>
            <a:r>
              <a:rPr lang="en-US" dirty="0"/>
              <a:t>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x(a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) + y(a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) = (x + y)(a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) = (x + y)(a – b)(a +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3z(a</a:t>
            </a:r>
            <a:r>
              <a:rPr lang="en-US" baseline="30000" dirty="0"/>
              <a:t>2</a:t>
            </a:r>
            <a:r>
              <a:rPr lang="en-US" dirty="0"/>
              <a:t> – 9) = 3z(a – 3)(a + 3)</a:t>
            </a:r>
          </a:p>
          <a:p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 – 9)(n</a:t>
            </a:r>
            <a:r>
              <a:rPr lang="en-US" baseline="30000" dirty="0"/>
              <a:t>2</a:t>
            </a:r>
            <a:r>
              <a:rPr lang="en-US" dirty="0"/>
              <a:t> + 9) = (n</a:t>
            </a:r>
            <a:r>
              <a:rPr lang="en-US" baseline="30000" dirty="0"/>
              <a:t>2</a:t>
            </a:r>
            <a:r>
              <a:rPr lang="en-US" dirty="0"/>
              <a:t> + 9)(n – 3)(n + 3)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519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31774">
              <a:defRPr/>
            </a:pPr>
            <a:r>
              <a:rPr lang="en-US" dirty="0"/>
              <a:t>ANS:  2x</a:t>
            </a:r>
            <a:r>
              <a:rPr lang="en-US" baseline="30000" dirty="0"/>
              <a:t>5</a:t>
            </a:r>
            <a:r>
              <a:rPr lang="en-US" dirty="0"/>
              <a:t> – 162x = 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2x(x</a:t>
            </a:r>
            <a:r>
              <a:rPr lang="en-US" baseline="30000" dirty="0"/>
              <a:t>4</a:t>
            </a:r>
            <a:r>
              <a:rPr lang="en-US" dirty="0"/>
              <a:t> – 81) = 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2x(x</a:t>
            </a:r>
            <a:r>
              <a:rPr lang="en-US" baseline="30000" dirty="0"/>
              <a:t>2</a:t>
            </a:r>
            <a:r>
              <a:rPr lang="en-US" dirty="0"/>
              <a:t> – 9)(x</a:t>
            </a:r>
            <a:r>
              <a:rPr lang="en-US" baseline="30000" dirty="0"/>
              <a:t>2</a:t>
            </a:r>
            <a:r>
              <a:rPr lang="en-US" dirty="0"/>
              <a:t> + 9) = 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2x(x – 3)(x + 3)(x</a:t>
            </a:r>
            <a:r>
              <a:rPr lang="en-US" baseline="30000" dirty="0"/>
              <a:t>2</a:t>
            </a:r>
            <a:r>
              <a:rPr lang="en-US" dirty="0"/>
              <a:t> + 9) = 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2x = 0, x – 3 = 0, x + 3 = 0, x</a:t>
            </a:r>
            <a:r>
              <a:rPr lang="en-US" baseline="30000" dirty="0"/>
              <a:t>2</a:t>
            </a:r>
            <a:r>
              <a:rPr lang="en-US" dirty="0"/>
              <a:t> + 9 = 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 = 0, 3, -3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94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02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43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 panose="02040503050406030204" pitchFamily="18" charset="0"/>
                  </a:rPr>
                  <a:t>𝑥^2+2𝑥−7+24/(𝑥+2)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79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(x </a:t>
            </a:r>
            <a:r>
              <a:rPr lang="en-US" dirty="0" err="1"/>
              <a:t>x</a:t>
            </a:r>
            <a:r>
              <a:rPr lang="en-US" dirty="0"/>
              <a:t>)(x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) = x</a:t>
            </a:r>
            <a:r>
              <a:rPr lang="en-US" baseline="30000" dirty="0"/>
              <a:t>2 + 3</a:t>
            </a:r>
            <a:r>
              <a:rPr lang="en-US" dirty="0"/>
              <a:t> = x</a:t>
            </a:r>
            <a:r>
              <a:rPr lang="en-US" baseline="30000" dirty="0"/>
              <a:t>5</a:t>
            </a:r>
          </a:p>
          <a:p>
            <a:r>
              <a:rPr lang="en-US" dirty="0"/>
              <a:t>6</a:t>
            </a:r>
            <a:r>
              <a:rPr lang="en-US" baseline="30000" dirty="0"/>
              <a:t>3</a:t>
            </a:r>
            <a:r>
              <a:rPr lang="en-US" dirty="0"/>
              <a:t> = 216; 2</a:t>
            </a:r>
            <a:r>
              <a:rPr lang="en-US" baseline="30000" dirty="0"/>
              <a:t>3</a:t>
            </a:r>
            <a:r>
              <a:rPr lang="en-US" dirty="0"/>
              <a:t> · 3</a:t>
            </a:r>
            <a:r>
              <a:rPr lang="en-US" baseline="30000" dirty="0"/>
              <a:t>3</a:t>
            </a:r>
            <a:r>
              <a:rPr lang="en-US" dirty="0"/>
              <a:t> = 8 · 27 = 216</a:t>
            </a:r>
          </a:p>
          <a:p>
            <a:r>
              <a:rPr lang="en-US" dirty="0"/>
              <a:t>(2 · 2 · 2)</a:t>
            </a:r>
            <a:r>
              <a:rPr lang="en-US" baseline="30000" dirty="0"/>
              <a:t>4</a:t>
            </a:r>
            <a:r>
              <a:rPr lang="en-US" dirty="0"/>
              <a:t> = 2</a:t>
            </a:r>
            <a:r>
              <a:rPr lang="en-US" baseline="30000" dirty="0"/>
              <a:t>4</a:t>
            </a:r>
            <a:r>
              <a:rPr lang="en-US" dirty="0"/>
              <a:t> · 2</a:t>
            </a:r>
            <a:r>
              <a:rPr lang="en-US" baseline="30000" dirty="0"/>
              <a:t>4</a:t>
            </a:r>
            <a:r>
              <a:rPr lang="en-US" dirty="0"/>
              <a:t> · 2</a:t>
            </a:r>
            <a:r>
              <a:rPr lang="en-US" baseline="30000" dirty="0"/>
              <a:t>4</a:t>
            </a:r>
            <a:r>
              <a:rPr lang="en-US" dirty="0"/>
              <a:t> = 16 · 16 · 16 = 4096; (2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4</a:t>
            </a:r>
            <a:r>
              <a:rPr lang="en-US" dirty="0"/>
              <a:t> = 2</a:t>
            </a:r>
            <a:r>
              <a:rPr lang="en-US" baseline="30000" dirty="0"/>
              <a:t>12</a:t>
            </a:r>
            <a:r>
              <a:rPr lang="en-US" dirty="0"/>
              <a:t> = 4096</a:t>
            </a:r>
          </a:p>
          <a:p>
            <a:r>
              <a:rPr lang="en-US" dirty="0"/>
              <a:t>(x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)/(x </a:t>
            </a:r>
            <a:r>
              <a:rPr lang="en-US" dirty="0" err="1"/>
              <a:t>x</a:t>
            </a:r>
            <a:r>
              <a:rPr lang="en-US" dirty="0"/>
              <a:t>) = x </a:t>
            </a:r>
            <a:r>
              <a:rPr lang="en-US" dirty="0" err="1"/>
              <a:t>x</a:t>
            </a:r>
            <a:r>
              <a:rPr lang="en-US" dirty="0"/>
              <a:t> = x</a:t>
            </a:r>
            <a:r>
              <a:rPr lang="en-US" baseline="30000" dirty="0"/>
              <a:t>2</a:t>
            </a:r>
            <a:r>
              <a:rPr lang="en-US" dirty="0"/>
              <a:t>; x</a:t>
            </a:r>
            <a:r>
              <a:rPr lang="en-US" baseline="30000" dirty="0"/>
              <a:t>4</a:t>
            </a:r>
            <a:r>
              <a:rPr lang="en-US" dirty="0"/>
              <a:t> / x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4-2</a:t>
            </a:r>
            <a:r>
              <a:rPr lang="en-US" dirty="0"/>
              <a:t> = x</a:t>
            </a:r>
            <a:r>
              <a:rPr lang="en-US" baseline="30000" dirty="0"/>
              <a:t>2</a:t>
            </a:r>
          </a:p>
          <a:p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= 8; (4/2)</a:t>
            </a:r>
            <a:r>
              <a:rPr lang="en-US" baseline="30000" dirty="0"/>
              <a:t>3</a:t>
            </a:r>
            <a:r>
              <a:rPr lang="en-US" dirty="0"/>
              <a:t> = 4</a:t>
            </a:r>
            <a:r>
              <a:rPr lang="en-US" baseline="30000" dirty="0"/>
              <a:t>3</a:t>
            </a:r>
            <a:r>
              <a:rPr lang="en-US" dirty="0"/>
              <a:t>/2</a:t>
            </a:r>
            <a:r>
              <a:rPr lang="en-US" baseline="30000" dirty="0"/>
              <a:t>3</a:t>
            </a:r>
            <a:r>
              <a:rPr lang="en-US" dirty="0"/>
              <a:t> = 64/8 =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77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10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42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757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07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964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All factors are (x + 4)(x + 5)(x –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69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006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1774">
              <a:defRPr/>
            </a:pPr>
            <a:r>
              <a:rPr lang="en-US" sz="2900" dirty="0"/>
              <a:t>ANS:  p = 1, 3, 9; q = 1, 2 </a:t>
            </a:r>
            <a:r>
              <a:rPr lang="en-US" sz="2900" dirty="0">
                <a:sym typeface="Wingdings"/>
              </a:rPr>
              <a:t></a:t>
            </a:r>
            <a:r>
              <a:rPr lang="en-US" sz="2900" dirty="0"/>
              <a:t>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1,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1/2,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3,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3/2,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9, </a:t>
            </a:r>
            <a:r>
              <a:rPr lang="en-US" sz="2900" dirty="0">
                <a:sym typeface="Symbol"/>
              </a:rPr>
              <a:t></a:t>
            </a:r>
            <a:r>
              <a:rPr lang="en-US" sz="2900" dirty="0"/>
              <a:t>9/2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2 2 = 8</a:t>
            </a:r>
          </a:p>
          <a:p>
            <a:r>
              <a:rPr lang="en-US" dirty="0"/>
              <a:t>2 2 = 4</a:t>
            </a:r>
          </a:p>
          <a:p>
            <a:r>
              <a:rPr lang="en-US" dirty="0"/>
              <a:t>2 = 2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½</a:t>
            </a:r>
          </a:p>
          <a:p>
            <a:r>
              <a:rPr lang="en-US" dirty="0"/>
              <a:t>1/( 2 2) = ¼</a:t>
            </a:r>
          </a:p>
          <a:p>
            <a:r>
              <a:rPr lang="en-US" dirty="0"/>
              <a:t>1/(2 2 2) = 1/8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ANS:  List possible rational roots;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1,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2,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4,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5,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10,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20</a:t>
            </a:r>
          </a:p>
          <a:p>
            <a:r>
              <a:rPr lang="en-US" dirty="0"/>
              <a:t>If there are many zeros you many want to graph to choose which roots to try</a:t>
            </a:r>
          </a:p>
          <a:p>
            <a:r>
              <a:rPr lang="en-US" dirty="0"/>
              <a:t>Lets look for the negative first.  Use a table a shortened form of synthetic division</a:t>
            </a:r>
          </a:p>
          <a:p>
            <a:pPr lvl="0"/>
            <a:r>
              <a:rPr lang="en-US" dirty="0"/>
              <a:t>Since the remainder was zero -2 is a root and the depressed polynomial is x</a:t>
            </a:r>
            <a:r>
              <a:rPr lang="en-US" baseline="30000" dirty="0"/>
              <a:t>2</a:t>
            </a:r>
            <a:r>
              <a:rPr lang="en-US" dirty="0"/>
              <a:t> – 6x + 10</a:t>
            </a:r>
          </a:p>
          <a:p>
            <a:pPr lvl="0"/>
            <a:r>
              <a:rPr lang="en-US" dirty="0"/>
              <a:t>Repeat the process on the depressed polynomial until you get a quadratic for the depressed polynomial then use the quadratic formula</a:t>
            </a:r>
          </a:p>
          <a:p>
            <a:pPr lvl="0"/>
            <a:r>
              <a:rPr lang="en-US" dirty="0"/>
              <a:t>x = 3 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-2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151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03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40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127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</a:t>
            </a:r>
            <a:r>
              <a:rPr lang="en-US" dirty="0" err="1"/>
              <a:t>p’s</a:t>
            </a:r>
            <a:r>
              <a:rPr lang="en-US" dirty="0"/>
              <a:t>, </a:t>
            </a:r>
            <a:r>
              <a:rPr lang="en-US" dirty="0" err="1"/>
              <a:t>q’s</a:t>
            </a:r>
            <a:r>
              <a:rPr lang="en-US" dirty="0"/>
              <a:t>, and p/q</a:t>
            </a:r>
          </a:p>
          <a:p>
            <a:r>
              <a:rPr lang="en-US" dirty="0"/>
              <a:t>Choose a p/q (1 works</a:t>
            </a:r>
            <a:r>
              <a:rPr lang="en-US" baseline="0" dirty="0"/>
              <a:t> well)</a:t>
            </a:r>
          </a:p>
          <a:p>
            <a:r>
              <a:rPr lang="en-US" baseline="0" dirty="0"/>
              <a:t>Use synthetic division to check to see if it is a factor (it is)</a:t>
            </a:r>
          </a:p>
          <a:p>
            <a:r>
              <a:rPr lang="en-US" baseline="0" dirty="0"/>
              <a:t>The depressed polynomial is a quadratic, so use the quadric formula to solve.</a:t>
            </a:r>
          </a:p>
          <a:p>
            <a:r>
              <a:rPr lang="en-US" baseline="0" dirty="0"/>
              <a:t>The zeros are 1, 3 </a:t>
            </a:r>
            <a:r>
              <a:rPr lang="en-US" baseline="0" dirty="0">
                <a:latin typeface="Calibri"/>
              </a:rPr>
              <a:t>± </a:t>
            </a:r>
            <a:r>
              <a:rPr lang="en-US" baseline="0" dirty="0" err="1">
                <a:latin typeface="Calibri"/>
              </a:rPr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ANS:  (x – 2)(x – 4i)(x + 4i)      Don’t forget -4i is also a root.</a:t>
            </a:r>
          </a:p>
          <a:p>
            <a:pPr lvl="0"/>
            <a:r>
              <a:rPr lang="en-US" dirty="0"/>
              <a:t>(x – 2)(x</a:t>
            </a:r>
            <a:r>
              <a:rPr lang="en-US" baseline="30000" dirty="0"/>
              <a:t>2</a:t>
            </a:r>
            <a:r>
              <a:rPr lang="en-US" dirty="0"/>
              <a:t> – 16i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(x – 2)(x</a:t>
            </a:r>
            <a:r>
              <a:rPr lang="en-US" baseline="30000" dirty="0"/>
              <a:t>2</a:t>
            </a:r>
            <a:r>
              <a:rPr lang="en-US" dirty="0"/>
              <a:t> + 16)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-2x</a:t>
            </a:r>
            <a:r>
              <a:rPr lang="en-US" baseline="30000" dirty="0"/>
              <a:t>2</a:t>
            </a:r>
            <a:r>
              <a:rPr lang="en-US" dirty="0"/>
              <a:t> + 16x - 32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3299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44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(-3)</a:t>
            </a:r>
            <a:r>
              <a:rPr lang="en-US" baseline="30000" dirty="0"/>
              <a:t>6</a:t>
            </a:r>
            <a:r>
              <a:rPr lang="en-US" dirty="0"/>
              <a:t> = 729</a:t>
            </a:r>
          </a:p>
          <a:p>
            <a:r>
              <a:rPr lang="en-US" dirty="0"/>
              <a:t>3</a:t>
            </a:r>
            <a:r>
              <a:rPr lang="en-US" baseline="30000" dirty="0"/>
              <a:t>4</a:t>
            </a:r>
            <a:r>
              <a:rPr lang="en-US" dirty="0"/>
              <a:t>x</a:t>
            </a:r>
            <a:r>
              <a:rPr lang="en-US" baseline="30000" dirty="0"/>
              <a:t>4</a:t>
            </a:r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/>
              <a:t> = 81x</a:t>
            </a:r>
            <a:r>
              <a:rPr lang="en-US" baseline="30000" dirty="0"/>
              <a:t>4</a:t>
            </a:r>
            <a:r>
              <a:rPr lang="en-US" dirty="0"/>
              <a:t>y</a:t>
            </a:r>
            <a:r>
              <a:rPr lang="en-US" baseline="30000" dirty="0"/>
              <a:t>2</a:t>
            </a:r>
          </a:p>
          <a:p>
            <a:r>
              <a:rPr lang="en-US" dirty="0"/>
              <a:t>5</a:t>
            </a:r>
            <a:r>
              <a:rPr lang="en-US" baseline="30000" dirty="0"/>
              <a:t>-4 + 3</a:t>
            </a:r>
            <a:r>
              <a:rPr lang="en-US" dirty="0"/>
              <a:t> = 5</a:t>
            </a:r>
            <a:r>
              <a:rPr lang="en-US" baseline="30000" dirty="0"/>
              <a:t>-1</a:t>
            </a:r>
            <a:r>
              <a:rPr lang="en-US" dirty="0"/>
              <a:t> = 1/5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2226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390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989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369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1787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874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9132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ANS:  y = a(x + 2)(x – 1)(x – 3)</a:t>
            </a:r>
          </a:p>
          <a:p>
            <a:pPr lvl="3"/>
            <a:r>
              <a:rPr lang="en-US" sz="2400" dirty="0"/>
              <a:t>2 = a(0 + 2)(0 – 1)(0 – 3)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2 = 6a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a = 1/3</a:t>
            </a:r>
          </a:p>
          <a:p>
            <a:pPr lvl="3"/>
            <a:r>
              <a:rPr lang="en-US" sz="2400" dirty="0"/>
              <a:t>y = 1/3 (x + 2)(x – 1)(x – 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6312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f(0) = 1             </a:t>
            </a:r>
          </a:p>
          <a:p>
            <a:pPr lvl="1"/>
            <a:r>
              <a:rPr lang="en-US" dirty="0"/>
              <a:t>f(1) = 6                      	6-1  = 		5</a:t>
            </a:r>
          </a:p>
          <a:p>
            <a:pPr lvl="1"/>
            <a:r>
              <a:rPr lang="en-US" dirty="0"/>
              <a:t>f(2) = 25	 	25-6  =		19		19 – 5 = 	14    </a:t>
            </a:r>
          </a:p>
          <a:p>
            <a:pPr lvl="1"/>
            <a:r>
              <a:rPr lang="en-US" dirty="0"/>
              <a:t>f(3) = 70		70-25 =	45		45 – 19 = 	26    26-14=12</a:t>
            </a:r>
          </a:p>
          <a:p>
            <a:pPr lvl="1"/>
            <a:r>
              <a:rPr lang="en-US" dirty="0"/>
              <a:t>f(4) = 153		153-70 = 	83		83 – 45 = 	38    38-26=12</a:t>
            </a:r>
          </a:p>
          <a:p>
            <a:pPr lvl="1"/>
            <a:r>
              <a:rPr lang="en-US" dirty="0"/>
              <a:t>f(5) = 286		286-153 = 	133		133-83 = 	50    50-38=12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(5x</a:t>
            </a:r>
            <a:r>
              <a:rPr lang="en-US" baseline="30000" dirty="0"/>
              <a:t>2</a:t>
            </a:r>
            <a:r>
              <a:rPr lang="en-US" baseline="0" dirty="0"/>
              <a:t>x</a:t>
            </a:r>
            <a:r>
              <a:rPr lang="en-US" baseline="30000" dirty="0"/>
              <a:t>4</a:t>
            </a:r>
            <a:r>
              <a:rPr lang="en-US" baseline="0" dirty="0"/>
              <a:t>)/(8y</a:t>
            </a:r>
            <a:r>
              <a:rPr lang="en-US" baseline="30000" dirty="0"/>
              <a:t>3</a:t>
            </a:r>
            <a:r>
              <a:rPr lang="en-US" baseline="0" dirty="0"/>
              <a:t>)*(4x</a:t>
            </a:r>
            <a:r>
              <a:rPr lang="en-US" baseline="30000" dirty="0"/>
              <a:t>2</a:t>
            </a:r>
            <a:r>
              <a:rPr lang="en-US" baseline="0" dirty="0"/>
              <a:t>y</a:t>
            </a:r>
            <a:r>
              <a:rPr lang="en-US" baseline="30000" dirty="0"/>
              <a:t>2</a:t>
            </a:r>
            <a:r>
              <a:rPr lang="en-US" baseline="0" dirty="0"/>
              <a:t>)/(10x</a:t>
            </a:r>
            <a:r>
              <a:rPr lang="en-US" baseline="30000" dirty="0"/>
              <a:t>3</a:t>
            </a:r>
            <a:r>
              <a:rPr lang="en-US" baseline="0" dirty="0"/>
              <a:t>1) = (20x</a:t>
            </a:r>
            <a:r>
              <a:rPr lang="en-US" baseline="30000" dirty="0"/>
              <a:t>8</a:t>
            </a:r>
            <a:r>
              <a:rPr lang="en-US" baseline="0" dirty="0"/>
              <a:t>y</a:t>
            </a:r>
            <a:r>
              <a:rPr lang="en-US" baseline="30000" dirty="0"/>
              <a:t>2</a:t>
            </a:r>
            <a:r>
              <a:rPr lang="en-US" baseline="0" dirty="0"/>
              <a:t>)/(80x</a:t>
            </a:r>
            <a:r>
              <a:rPr lang="en-US" baseline="30000" dirty="0"/>
              <a:t>3</a:t>
            </a:r>
            <a:r>
              <a:rPr lang="en-US" baseline="0" dirty="0"/>
              <a:t>y</a:t>
            </a:r>
            <a:r>
              <a:rPr lang="en-US" baseline="30000" dirty="0"/>
              <a:t>3</a:t>
            </a:r>
            <a:r>
              <a:rPr lang="en-US" baseline="0" dirty="0"/>
              <a:t>) = x</a:t>
            </a:r>
            <a:r>
              <a:rPr lang="en-US" baseline="30000" dirty="0"/>
              <a:t>5</a:t>
            </a:r>
            <a:r>
              <a:rPr lang="en-US" baseline="0" dirty="0"/>
              <a:t>/4y</a:t>
            </a:r>
          </a:p>
          <a:p>
            <a:endParaRPr lang="en-US" dirty="0"/>
          </a:p>
          <a:p>
            <a:r>
              <a:rPr lang="en-US" dirty="0"/>
              <a:t>(24x</a:t>
            </a:r>
            <a:r>
              <a:rPr lang="en-US" baseline="30000" dirty="0"/>
              <a:t>5</a:t>
            </a:r>
            <a:r>
              <a:rPr lang="en-US" baseline="0" dirty="0"/>
              <a:t>a</a:t>
            </a:r>
            <a:r>
              <a:rPr lang="en-US" baseline="30000" dirty="0"/>
              <a:t>3</a:t>
            </a:r>
            <a:r>
              <a:rPr lang="en-US" baseline="0" dirty="0"/>
              <a:t>)/(6x</a:t>
            </a:r>
            <a:r>
              <a:rPr lang="en-US" baseline="30000" dirty="0"/>
              <a:t>4</a:t>
            </a:r>
            <a:r>
              <a:rPr lang="en-US" baseline="0" dirty="0"/>
              <a:t>a</a:t>
            </a:r>
            <a:r>
              <a:rPr lang="en-US" baseline="30000" dirty="0"/>
              <a:t>2</a:t>
            </a:r>
            <a:r>
              <a:rPr lang="en-US" baseline="0" dirty="0"/>
              <a:t>) = 4xa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2924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900" dirty="0"/>
              <a:t>ANS:  Find finite differences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order:  2 - -2 = </a:t>
            </a:r>
            <a:r>
              <a:rPr lang="en-US" b="1" dirty="0"/>
              <a:t>4</a:t>
            </a:r>
            <a:r>
              <a:rPr lang="en-US" dirty="0"/>
              <a:t>, 12 – 2 = </a:t>
            </a:r>
            <a:r>
              <a:rPr lang="en-US" b="1" dirty="0"/>
              <a:t>10</a:t>
            </a:r>
            <a:r>
              <a:rPr lang="en-US" dirty="0"/>
              <a:t>, 28 – 12 = </a:t>
            </a:r>
            <a:r>
              <a:rPr lang="en-US" b="1" dirty="0"/>
              <a:t>16</a:t>
            </a:r>
            <a:r>
              <a:rPr lang="en-US" dirty="0"/>
              <a:t>, 50 – 28 = </a:t>
            </a:r>
            <a:r>
              <a:rPr lang="en-US" b="1" dirty="0"/>
              <a:t>22</a:t>
            </a:r>
            <a:r>
              <a:rPr lang="en-US" dirty="0"/>
              <a:t>, 78 – 50 = </a:t>
            </a:r>
            <a:r>
              <a:rPr lang="en-US" b="1" dirty="0"/>
              <a:t>28</a:t>
            </a:r>
            <a:endParaRPr lang="en-US" dirty="0"/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order: 10 – 4 = </a:t>
            </a:r>
            <a:r>
              <a:rPr lang="en-US" b="1" dirty="0"/>
              <a:t>6</a:t>
            </a:r>
            <a:r>
              <a:rPr lang="en-US" dirty="0"/>
              <a:t>, 16 – 10 = </a:t>
            </a:r>
            <a:r>
              <a:rPr lang="en-US" b="1" dirty="0"/>
              <a:t>6, </a:t>
            </a:r>
            <a:r>
              <a:rPr lang="en-US" dirty="0"/>
              <a:t>22 – 16 = </a:t>
            </a:r>
            <a:r>
              <a:rPr lang="en-US" b="1" dirty="0"/>
              <a:t>6</a:t>
            </a:r>
            <a:r>
              <a:rPr lang="en-US" dirty="0"/>
              <a:t>, 28 – 22 = </a:t>
            </a:r>
            <a:r>
              <a:rPr lang="en-US" b="1" dirty="0"/>
              <a:t>6</a:t>
            </a:r>
            <a:endParaRPr lang="en-US" dirty="0"/>
          </a:p>
          <a:p>
            <a:pPr lvl="2"/>
            <a:r>
              <a:rPr lang="en-US" dirty="0"/>
              <a:t>degree = 2</a:t>
            </a:r>
          </a:p>
          <a:p>
            <a:pPr lvl="2"/>
            <a:r>
              <a:rPr lang="en-US" dirty="0"/>
              <a:t>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bx</a:t>
            </a:r>
            <a:r>
              <a:rPr lang="en-US" dirty="0"/>
              <a:t> + c</a:t>
            </a:r>
          </a:p>
          <a:p>
            <a:pPr lvl="2"/>
            <a:r>
              <a:rPr lang="en-US" dirty="0"/>
              <a:t>-2 = a(1)</a:t>
            </a:r>
            <a:r>
              <a:rPr lang="en-US" baseline="30000" dirty="0"/>
              <a:t>2</a:t>
            </a:r>
            <a:r>
              <a:rPr lang="en-US" dirty="0"/>
              <a:t> + b(1) + c</a:t>
            </a:r>
          </a:p>
          <a:p>
            <a:pPr lvl="2"/>
            <a:r>
              <a:rPr lang="en-US" dirty="0"/>
              <a:t>2 = a(2)</a:t>
            </a:r>
            <a:r>
              <a:rPr lang="en-US" baseline="30000" dirty="0"/>
              <a:t>2</a:t>
            </a:r>
            <a:r>
              <a:rPr lang="en-US" dirty="0"/>
              <a:t> + b(2) + c</a:t>
            </a:r>
          </a:p>
          <a:p>
            <a:pPr lvl="2"/>
            <a:r>
              <a:rPr lang="en-US" dirty="0"/>
              <a:t>12 = a(3)</a:t>
            </a:r>
            <a:r>
              <a:rPr lang="en-US" baseline="30000" dirty="0"/>
              <a:t>2</a:t>
            </a:r>
            <a:r>
              <a:rPr lang="en-US" dirty="0"/>
              <a:t> + b(3) + c</a:t>
            </a:r>
          </a:p>
          <a:p>
            <a:pPr lvl="2"/>
            <a:r>
              <a:rPr lang="en-US" dirty="0"/>
              <a:t>f(x) = 3x</a:t>
            </a:r>
            <a:r>
              <a:rPr lang="en-US" baseline="30000" dirty="0"/>
              <a:t>2</a:t>
            </a:r>
            <a:r>
              <a:rPr lang="en-US" dirty="0"/>
              <a:t> – 5x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345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3840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1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10x10</a:t>
            </a:r>
            <a:r>
              <a:rPr lang="en-US" baseline="30000" dirty="0"/>
              <a:t>2+3</a:t>
            </a:r>
            <a:r>
              <a:rPr lang="en-US" dirty="0"/>
              <a:t> = 10x10</a:t>
            </a:r>
            <a:r>
              <a:rPr lang="en-US" baseline="30000" dirty="0"/>
              <a:t>5</a:t>
            </a:r>
            <a:r>
              <a:rPr lang="en-US" dirty="0"/>
              <a:t> = 1x10</a:t>
            </a:r>
            <a:r>
              <a:rPr lang="en-US" baseline="30000" dirty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6D0F-0C23-4B7C-8706-8D40366DFA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F06-478E-461A-BCED-F4742B0394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926557"/>
            <a:ext cx="3400425" cy="2212181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596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04937"/>
            <a:ext cx="7772400" cy="116681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6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1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4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208360"/>
            <a:ext cx="9144000" cy="85486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1"/>
            <a:ext cx="4495800" cy="1641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495800" cy="1641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2956322"/>
            <a:ext cx="4495800" cy="16418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6322"/>
            <a:ext cx="4495800" cy="16418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3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360"/>
            <a:ext cx="9144000" cy="85486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200150"/>
            <a:ext cx="4495800" cy="33980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800" cy="33980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2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495800" cy="339804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800" cy="339804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8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1335"/>
            <a:ext cx="4497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31156"/>
            <a:ext cx="4497388" cy="296346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498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498974" cy="296346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2926557"/>
            <a:ext cx="3400425" cy="2212181"/>
            <a:chOff x="0" y="2458"/>
            <a:chExt cx="2142" cy="1858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9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9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9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49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208360"/>
            <a:ext cx="91440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49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00150"/>
            <a:ext cx="91440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49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3A10A14-A6F9-4DBA-9991-6B311FA1E50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E0ECEC5-7E47-47AE-9FA5-0A8A24056841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1%20Quiz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2%20Quiz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3%20Quiz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4%20Quiz.ppt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5%20Quiz.pptx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6%20Quiz.pptx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7%20Quiz.pptx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8%20Quiz.pptx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5/Algebra%202%205.9%20Quiz.pptx" TargetMode="Externa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Polynomials and Polynomial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Algebra 2</a:t>
            </a:r>
          </a:p>
          <a:p>
            <a:r>
              <a:rPr lang="en-US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351330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5.1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branches of mathematics spend all their time dealing with polynomials.  </a:t>
            </a:r>
          </a:p>
          <a:p>
            <a:endParaRPr lang="en-US" dirty="0"/>
          </a:p>
          <a:p>
            <a:r>
              <a:rPr lang="en-US" dirty="0"/>
              <a:t>They can be used to model many complicated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 in one variable</a:t>
            </a:r>
          </a:p>
          <a:p>
            <a:pPr lvl="1"/>
            <a:r>
              <a:rPr lang="en-US" dirty="0"/>
              <a:t>Function that has one variable and there are powers of that variable and all the powers are positive</a:t>
            </a:r>
          </a:p>
          <a:p>
            <a:pPr lvl="0"/>
            <a:r>
              <a:rPr lang="en-US" dirty="0"/>
              <a:t>4x</a:t>
            </a:r>
            <a:r>
              <a:rPr lang="en-US" baseline="30000" dirty="0"/>
              <a:t>3</a:t>
            </a:r>
            <a:r>
              <a:rPr lang="en-US" dirty="0"/>
              <a:t> + 2x</a:t>
            </a:r>
            <a:r>
              <a:rPr lang="en-US" baseline="30000" dirty="0"/>
              <a:t>2</a:t>
            </a:r>
            <a:r>
              <a:rPr lang="en-US" dirty="0"/>
              <a:t> + 2x + 5</a:t>
            </a:r>
          </a:p>
          <a:p>
            <a:pPr lvl="0"/>
            <a:r>
              <a:rPr lang="en-US" dirty="0"/>
              <a:t>100x</a:t>
            </a:r>
            <a:r>
              <a:rPr lang="en-US" baseline="30000" dirty="0"/>
              <a:t>1234</a:t>
            </a:r>
            <a:r>
              <a:rPr lang="en-US" dirty="0"/>
              <a:t> – 25x</a:t>
            </a:r>
            <a:r>
              <a:rPr lang="en-US" baseline="30000" dirty="0"/>
              <a:t>345</a:t>
            </a:r>
            <a:r>
              <a:rPr lang="en-US" dirty="0"/>
              <a:t> + 2x + 1</a:t>
            </a:r>
          </a:p>
          <a:p>
            <a:r>
              <a:rPr lang="en-US" dirty="0"/>
              <a:t>2/x</a:t>
            </a:r>
          </a:p>
          <a:p>
            <a:r>
              <a:rPr lang="en-US" dirty="0"/>
              <a:t>3xy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675513"/>
            <a:ext cx="32766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Not Polynomials in one variable.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447800" y="3675513"/>
            <a:ext cx="1828800" cy="171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00201" y="4018412"/>
            <a:ext cx="1676401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</a:t>
            </a:r>
          </a:p>
          <a:p>
            <a:pPr lvl="1"/>
            <a:r>
              <a:rPr lang="en-US" dirty="0"/>
              <a:t>Highest power of the variable</a:t>
            </a:r>
          </a:p>
          <a:p>
            <a:endParaRPr lang="en-US" dirty="0"/>
          </a:p>
          <a:p>
            <a:r>
              <a:rPr lang="en-US" dirty="0"/>
              <a:t>What is the degree?</a:t>
            </a:r>
          </a:p>
          <a:p>
            <a:pPr lvl="1"/>
            <a:r>
              <a:rPr lang="en-US" dirty="0"/>
              <a:t>4x</a:t>
            </a:r>
            <a:r>
              <a:rPr lang="en-US" baseline="30000" dirty="0"/>
              <a:t>3</a:t>
            </a:r>
            <a:r>
              <a:rPr lang="en-US" dirty="0"/>
              <a:t> + 2x</a:t>
            </a:r>
            <a:r>
              <a:rPr lang="en-US" baseline="30000" dirty="0"/>
              <a:t>2</a:t>
            </a:r>
            <a:r>
              <a:rPr lang="en-US" dirty="0"/>
              <a:t> + 2x + 5</a:t>
            </a:r>
          </a:p>
        </p:txBody>
      </p:sp>
    </p:spTree>
    <p:extLst>
      <p:ext uri="{BB962C8B-B14F-4D97-AF65-F5344CB8AC3E}">
        <p14:creationId xmlns:p14="http://schemas.microsoft.com/office/powerpoint/2010/main" val="3371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Polynomial Functions</a:t>
            </a:r>
          </a:p>
          <a:p>
            <a:r>
              <a:rPr lang="en-US" dirty="0"/>
              <a:t>Degree </a:t>
            </a:r>
            <a:r>
              <a:rPr lang="en-US" dirty="0">
                <a:sym typeface="Wingdings" pitchFamily="2" charset="2"/>
              </a:rPr>
              <a:t> Type</a:t>
            </a:r>
            <a:endParaRPr lang="en-US" dirty="0"/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itchFamily="2" charset="2"/>
              </a:rPr>
              <a:t> Constant 		 y = 2</a:t>
            </a:r>
          </a:p>
          <a:p>
            <a:pPr lvl="1"/>
            <a:r>
              <a:rPr lang="en-US" dirty="0">
                <a:sym typeface="Wingdings" pitchFamily="2" charset="2"/>
              </a:rPr>
              <a:t>1  Linear 		 y = 2x + 1</a:t>
            </a:r>
          </a:p>
          <a:p>
            <a:pPr lvl="1"/>
            <a:r>
              <a:rPr lang="en-US" dirty="0">
                <a:sym typeface="Wingdings" pitchFamily="2" charset="2"/>
              </a:rPr>
              <a:t>2  Quadratic 		 y = 2x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x – 1</a:t>
            </a:r>
          </a:p>
          <a:p>
            <a:pPr lvl="1"/>
            <a:r>
              <a:rPr lang="en-US" dirty="0">
                <a:sym typeface="Wingdings" pitchFamily="2" charset="2"/>
              </a:rPr>
              <a:t>3  Cubic		 y = 2x</a:t>
            </a:r>
            <a:r>
              <a:rPr lang="en-US" baseline="30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+ 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x – 1</a:t>
            </a:r>
          </a:p>
          <a:p>
            <a:pPr lvl="1"/>
            <a:r>
              <a:rPr lang="en-US" dirty="0">
                <a:sym typeface="Wingdings" pitchFamily="2" charset="2"/>
              </a:rPr>
              <a:t>4  Quartic		 y = 2x</a:t>
            </a:r>
            <a:r>
              <a:rPr lang="en-US" baseline="30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+ 2x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–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1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Functions</a:t>
            </a:r>
          </a:p>
          <a:p>
            <a:pPr lvl="1"/>
            <a:r>
              <a:rPr lang="en-US" sz="2800" dirty="0"/>
              <a:t>f(x) = 4x</a:t>
            </a:r>
            <a:r>
              <a:rPr lang="en-US" sz="2800" baseline="30000" dirty="0"/>
              <a:t>3</a:t>
            </a:r>
            <a:r>
              <a:rPr lang="en-US" sz="2800" dirty="0"/>
              <a:t> + 2x</a:t>
            </a:r>
            <a:r>
              <a:rPr lang="en-US" sz="2800" baseline="30000" dirty="0"/>
              <a:t>2</a:t>
            </a:r>
            <a:r>
              <a:rPr lang="en-US" sz="2800" dirty="0"/>
              <a:t> + 2x + 5 means that this polynomial has the name f and the variable x</a:t>
            </a:r>
          </a:p>
          <a:p>
            <a:pPr lvl="1"/>
            <a:r>
              <a:rPr lang="en-US" sz="2800" dirty="0"/>
              <a:t>f(x) does not mean f times x!</a:t>
            </a:r>
          </a:p>
          <a:p>
            <a:pPr lvl="0"/>
            <a:r>
              <a:rPr lang="en-US" sz="3200" dirty="0"/>
              <a:t>Direct Substitution </a:t>
            </a:r>
          </a:p>
          <a:p>
            <a:pPr lvl="1"/>
            <a:r>
              <a:rPr lang="en-US" sz="2800" dirty="0"/>
              <a:t>Example: find f(3)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Synthetic Substitution</a:t>
            </a:r>
          </a:p>
          <a:p>
            <a:pPr lvl="1"/>
            <a:r>
              <a:rPr lang="en-US" sz="2800" dirty="0"/>
              <a:t>Example: find f(2) if f(y) = -y</a:t>
            </a:r>
            <a:r>
              <a:rPr lang="en-US" sz="2800" baseline="30000" dirty="0"/>
              <a:t>6</a:t>
            </a:r>
            <a:r>
              <a:rPr lang="en-US" sz="2800" dirty="0"/>
              <a:t> + 4y</a:t>
            </a:r>
            <a:r>
              <a:rPr lang="en-US" sz="2800" baseline="30000" dirty="0"/>
              <a:t>4</a:t>
            </a:r>
            <a:r>
              <a:rPr lang="en-US" sz="2800" dirty="0"/>
              <a:t> + 3y</a:t>
            </a:r>
            <a:r>
              <a:rPr lang="en-US" sz="2800" baseline="30000" dirty="0"/>
              <a:t>2</a:t>
            </a:r>
            <a:r>
              <a:rPr lang="en-US" sz="2800" dirty="0"/>
              <a:t> + 2y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f(2) = 16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09602" y="2636045"/>
            <a:ext cx="7458075" cy="142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723900" y="2721768"/>
            <a:ext cx="914400" cy="425054"/>
            <a:chOff x="723900" y="3543300"/>
            <a:chExt cx="914400" cy="566738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624013" y="3543300"/>
              <a:ext cx="9525" cy="56197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723900" y="4100513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723900" y="3554016"/>
            <a:ext cx="7239000" cy="7144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048500" y="3557588"/>
            <a:ext cx="914400" cy="428625"/>
            <a:chOff x="7048500" y="4657725"/>
            <a:chExt cx="914400" cy="571500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7053263" y="4657725"/>
              <a:ext cx="9525" cy="571500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7048500" y="5214938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815975" y="2756298"/>
            <a:ext cx="182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720850" y="2756297"/>
            <a:ext cx="274600" cy="430887"/>
            <a:chOff x="1720850" y="3589338"/>
            <a:chExt cx="274600" cy="574516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720850" y="35893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1835150" y="3589338"/>
              <a:ext cx="160300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625725" y="27562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530600" y="2756298"/>
            <a:ext cx="1859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4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435475" y="27562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340350" y="2756298"/>
            <a:ext cx="1635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3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245225" y="2756298"/>
            <a:ext cx="182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7150100" y="27562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625725" y="3175396"/>
            <a:ext cx="297042" cy="430887"/>
            <a:chOff x="2625725" y="4148138"/>
            <a:chExt cx="297042" cy="574516"/>
          </a:xfrm>
        </p:grpSpPr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625725" y="41481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2740025" y="4148138"/>
              <a:ext cx="18274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530600" y="3175396"/>
            <a:ext cx="300248" cy="430887"/>
            <a:chOff x="3530600" y="4148138"/>
            <a:chExt cx="300248" cy="574516"/>
          </a:xfrm>
        </p:grpSpPr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3530600" y="41481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3644900" y="4148138"/>
              <a:ext cx="185948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435475" y="31753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340350" y="31753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6245225" y="3175398"/>
            <a:ext cx="1875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7150100" y="3175398"/>
            <a:ext cx="3478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16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20850" y="3594496"/>
            <a:ext cx="274600" cy="430887"/>
            <a:chOff x="1720850" y="4706938"/>
            <a:chExt cx="274600" cy="574516"/>
          </a:xfrm>
        </p:grpSpPr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1720850" y="47069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1835150" y="4706938"/>
              <a:ext cx="160300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25725" y="3594496"/>
            <a:ext cx="297042" cy="430887"/>
            <a:chOff x="2625725" y="4706938"/>
            <a:chExt cx="297042" cy="574516"/>
          </a:xfrm>
        </p:grpSpPr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2625725" y="47069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2740025" y="4706938"/>
              <a:ext cx="18274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3530600" y="35944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4435475" y="35944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5340350" y="3594498"/>
            <a:ext cx="1635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3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6245225" y="35944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8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7150100" y="3594498"/>
            <a:ext cx="3478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16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90800" y="234315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Coefficients with placeholders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66800" y="219075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5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610" grpId="0" animBg="1"/>
      <p:bldP spid="25612" grpId="0"/>
      <p:bldP spid="25615" grpId="0"/>
      <p:bldP spid="25616" grpId="0"/>
      <p:bldP spid="25617" grpId="0"/>
      <p:bldP spid="25618" grpId="0"/>
      <p:bldP spid="25619" grpId="0"/>
      <p:bldP spid="25620" grpId="0"/>
      <p:bldP spid="25625" grpId="0"/>
      <p:bldP spid="25626" grpId="0"/>
      <p:bldP spid="25627" grpId="0"/>
      <p:bldP spid="25628" grpId="0"/>
      <p:bldP spid="25633" grpId="0"/>
      <p:bldP spid="25634" grpId="0"/>
      <p:bldP spid="25635" grpId="0"/>
      <p:bldP spid="25636" grpId="0"/>
      <p:bldP spid="25637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End Behavior</a:t>
            </a:r>
          </a:p>
          <a:p>
            <a:pPr lvl="1"/>
            <a:r>
              <a:rPr lang="en-US" dirty="0"/>
              <a:t>Polynomial functions always go towards 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 or -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 at either end of the graph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Write</a:t>
            </a:r>
          </a:p>
          <a:p>
            <a:pPr lvl="1"/>
            <a:r>
              <a:rPr lang="en-US" dirty="0"/>
              <a:t>f(x)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u="sng" dirty="0"/>
              <a:t>+</a:t>
            </a:r>
            <a:r>
              <a:rPr lang="en-US" u="sng" dirty="0">
                <a:sym typeface="Symbol"/>
              </a:rPr>
              <a:t></a:t>
            </a:r>
            <a:r>
              <a:rPr lang="en-US" u="sng" dirty="0"/>
              <a:t> </a:t>
            </a:r>
            <a:r>
              <a:rPr lang="en-US" dirty="0"/>
              <a:t>as x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-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 and f(x)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u="sng" dirty="0"/>
              <a:t>+</a:t>
            </a:r>
            <a:r>
              <a:rPr lang="en-US" u="sng" dirty="0">
                <a:sym typeface="Symbol"/>
              </a:rPr>
              <a:t></a:t>
            </a:r>
            <a:r>
              <a:rPr lang="en-US" u="sng" dirty="0"/>
              <a:t> </a:t>
            </a:r>
            <a:r>
              <a:rPr lang="en-US" dirty="0"/>
              <a:t>as x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+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844191"/>
              </p:ext>
            </p:extLst>
          </p:nvPr>
        </p:nvGraphicFramePr>
        <p:xfrm>
          <a:off x="762000" y="1962150"/>
          <a:ext cx="8001000" cy="181255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60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Leading</a:t>
                      </a:r>
                      <a:r>
                        <a:rPr lang="en-US" sz="1400" baseline="0" dirty="0"/>
                        <a:t> Coefficient +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Leading Coefficient</a:t>
                      </a:r>
                      <a:r>
                        <a:rPr lang="en-US" sz="1400" baseline="0" dirty="0"/>
                        <a:t> -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476">
                <a:tc>
                  <a:txBody>
                    <a:bodyPr/>
                    <a:lstStyle/>
                    <a:p>
                      <a:r>
                        <a:rPr lang="en-US" sz="1400" dirty="0"/>
                        <a:t>Even Degree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76">
                <a:tc>
                  <a:txBody>
                    <a:bodyPr/>
                    <a:lstStyle/>
                    <a:p>
                      <a:r>
                        <a:rPr lang="en-US" sz="1400" dirty="0"/>
                        <a:t>Odd Degree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2819402" y="2362200"/>
            <a:ext cx="1070517" cy="564530"/>
          </a:xfrm>
          <a:custGeom>
            <a:avLst/>
            <a:gdLst>
              <a:gd name="connsiteX0" fmla="*/ 0 w 1070517"/>
              <a:gd name="connsiteY0" fmla="*/ 0 h 752706"/>
              <a:gd name="connsiteX1" fmla="*/ 613317 w 1070517"/>
              <a:gd name="connsiteY1" fmla="*/ 747131 h 752706"/>
              <a:gd name="connsiteX2" fmla="*/ 1070517 w 1070517"/>
              <a:gd name="connsiteY2" fmla="*/ 33453 h 7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0517" h="752706">
                <a:moveTo>
                  <a:pt x="0" y="0"/>
                </a:moveTo>
                <a:cubicBezTo>
                  <a:pt x="217449" y="370778"/>
                  <a:pt x="434898" y="741556"/>
                  <a:pt x="613317" y="747131"/>
                </a:cubicBezTo>
                <a:cubicBezTo>
                  <a:pt x="791736" y="752706"/>
                  <a:pt x="931126" y="393079"/>
                  <a:pt x="1070517" y="3345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6096002" y="2362200"/>
            <a:ext cx="1070517" cy="564530"/>
          </a:xfrm>
          <a:custGeom>
            <a:avLst/>
            <a:gdLst>
              <a:gd name="connsiteX0" fmla="*/ 0 w 1070517"/>
              <a:gd name="connsiteY0" fmla="*/ 0 h 752706"/>
              <a:gd name="connsiteX1" fmla="*/ 613317 w 1070517"/>
              <a:gd name="connsiteY1" fmla="*/ 747131 h 752706"/>
              <a:gd name="connsiteX2" fmla="*/ 1070517 w 1070517"/>
              <a:gd name="connsiteY2" fmla="*/ 33453 h 7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0517" h="752706">
                <a:moveTo>
                  <a:pt x="0" y="0"/>
                </a:moveTo>
                <a:cubicBezTo>
                  <a:pt x="217449" y="370778"/>
                  <a:pt x="434898" y="741556"/>
                  <a:pt x="613317" y="747131"/>
                </a:cubicBezTo>
                <a:cubicBezTo>
                  <a:pt x="791736" y="752706"/>
                  <a:pt x="931126" y="393079"/>
                  <a:pt x="1070517" y="3345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32049" y="3102363"/>
            <a:ext cx="791736" cy="602166"/>
          </a:xfrm>
          <a:custGeom>
            <a:avLst/>
            <a:gdLst>
              <a:gd name="connsiteX0" fmla="*/ 0 w 791736"/>
              <a:gd name="connsiteY0" fmla="*/ 802888 h 802888"/>
              <a:gd name="connsiteX1" fmla="*/ 323385 w 791736"/>
              <a:gd name="connsiteY1" fmla="*/ 223024 h 802888"/>
              <a:gd name="connsiteX2" fmla="*/ 568712 w 791736"/>
              <a:gd name="connsiteY2" fmla="*/ 434897 h 802888"/>
              <a:gd name="connsiteX3" fmla="*/ 791736 w 791736"/>
              <a:gd name="connsiteY3" fmla="*/ 0 h 80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1736" h="802888">
                <a:moveTo>
                  <a:pt x="0" y="802888"/>
                </a:moveTo>
                <a:cubicBezTo>
                  <a:pt x="114300" y="543622"/>
                  <a:pt x="228600" y="284356"/>
                  <a:pt x="323385" y="223024"/>
                </a:cubicBezTo>
                <a:cubicBezTo>
                  <a:pt x="418170" y="161692"/>
                  <a:pt x="490654" y="472068"/>
                  <a:pt x="568712" y="434897"/>
                </a:cubicBezTo>
                <a:cubicBezTo>
                  <a:pt x="646770" y="397726"/>
                  <a:pt x="719253" y="198863"/>
                  <a:pt x="791736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6172200" y="3105150"/>
            <a:ext cx="791736" cy="602166"/>
          </a:xfrm>
          <a:custGeom>
            <a:avLst/>
            <a:gdLst>
              <a:gd name="connsiteX0" fmla="*/ 0 w 791736"/>
              <a:gd name="connsiteY0" fmla="*/ 802888 h 802888"/>
              <a:gd name="connsiteX1" fmla="*/ 323385 w 791736"/>
              <a:gd name="connsiteY1" fmla="*/ 223024 h 802888"/>
              <a:gd name="connsiteX2" fmla="*/ 568712 w 791736"/>
              <a:gd name="connsiteY2" fmla="*/ 434897 h 802888"/>
              <a:gd name="connsiteX3" fmla="*/ 791736 w 791736"/>
              <a:gd name="connsiteY3" fmla="*/ 0 h 80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1736" h="802888">
                <a:moveTo>
                  <a:pt x="0" y="802888"/>
                </a:moveTo>
                <a:cubicBezTo>
                  <a:pt x="114300" y="543622"/>
                  <a:pt x="228600" y="284356"/>
                  <a:pt x="323385" y="223024"/>
                </a:cubicBezTo>
                <a:cubicBezTo>
                  <a:pt x="418170" y="161692"/>
                  <a:pt x="490654" y="472068"/>
                  <a:pt x="568712" y="434897"/>
                </a:cubicBezTo>
                <a:cubicBezTo>
                  <a:pt x="646770" y="397726"/>
                  <a:pt x="719253" y="198863"/>
                  <a:pt x="791736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Graphing polynomial functions</a:t>
            </a:r>
          </a:p>
          <a:p>
            <a:pPr lvl="1"/>
            <a:r>
              <a:rPr lang="en-US" dirty="0"/>
              <a:t>Make a table of values</a:t>
            </a:r>
          </a:p>
          <a:p>
            <a:pPr lvl="1"/>
            <a:r>
              <a:rPr lang="en-US" dirty="0"/>
              <a:t>Plot the points</a:t>
            </a:r>
          </a:p>
          <a:p>
            <a:pPr lvl="1"/>
            <a:r>
              <a:rPr lang="en-US" dirty="0"/>
              <a:t>Make sure the graph matches the appropriate end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Evaluate and Graph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Graph f(x) = x</a:t>
            </a:r>
            <a:r>
              <a:rPr lang="en-US" sz="3200" baseline="30000" dirty="0"/>
              <a:t>3</a:t>
            </a:r>
            <a:r>
              <a:rPr lang="en-US" sz="3200" dirty="0"/>
              <a:t> + 2x – 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28" y="1123950"/>
            <a:ext cx="3946525" cy="39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Algebra 2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5.2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Adding, subtracting, and multiplying are always good things to know how to do.  </a:t>
            </a:r>
          </a:p>
          <a:p>
            <a:endParaRPr lang="en-US" dirty="0"/>
          </a:p>
          <a:p>
            <a:r>
              <a:rPr lang="en-US" dirty="0"/>
              <a:t>Sometimes you might want to combine two or more models into one big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Adding and subtracting polynomials</a:t>
            </a:r>
          </a:p>
          <a:p>
            <a:pPr lvl="1"/>
            <a:r>
              <a:rPr lang="en-US" sz="2800" dirty="0"/>
              <a:t>Add or subtract the coefficients of the terms with the same power.</a:t>
            </a:r>
          </a:p>
          <a:p>
            <a:pPr lvl="1"/>
            <a:r>
              <a:rPr lang="en-US" sz="2800" dirty="0"/>
              <a:t>Called combining like terms.</a:t>
            </a:r>
          </a:p>
          <a:p>
            <a:pPr lvl="0"/>
            <a:r>
              <a:rPr lang="en-US" sz="3200" dirty="0"/>
              <a:t>Examples:</a:t>
            </a:r>
          </a:p>
          <a:p>
            <a:pPr lvl="1"/>
            <a:r>
              <a:rPr lang="en-US" sz="2800" dirty="0"/>
              <a:t>(5x</a:t>
            </a:r>
            <a:r>
              <a:rPr lang="en-US" sz="2800" baseline="30000" dirty="0"/>
              <a:t>2</a:t>
            </a:r>
            <a:r>
              <a:rPr lang="en-US" sz="2800" dirty="0"/>
              <a:t> + x – 7) + (-3x</a:t>
            </a:r>
            <a:r>
              <a:rPr lang="en-US" sz="2800" baseline="30000" dirty="0"/>
              <a:t>2</a:t>
            </a:r>
            <a:r>
              <a:rPr lang="en-US" sz="2800" dirty="0"/>
              <a:t> – 6x – 1)					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(3x</a:t>
            </a:r>
            <a:r>
              <a:rPr lang="en-US" sz="2800" baseline="30000" dirty="0"/>
              <a:t>3</a:t>
            </a:r>
            <a:r>
              <a:rPr lang="en-US" sz="2800" dirty="0"/>
              <a:t> + 8x</a:t>
            </a:r>
            <a:r>
              <a:rPr lang="en-US" sz="2800" baseline="30000" dirty="0"/>
              <a:t>2</a:t>
            </a:r>
            <a:r>
              <a:rPr lang="en-US" sz="2800" dirty="0"/>
              <a:t> – x – 5) – (5x</a:t>
            </a:r>
            <a:r>
              <a:rPr lang="en-US" sz="2800" baseline="30000" dirty="0"/>
              <a:t>3</a:t>
            </a:r>
            <a:r>
              <a:rPr lang="en-US" sz="2800" dirty="0"/>
              <a:t> – x</a:t>
            </a:r>
            <a:r>
              <a:rPr lang="en-US" sz="2800" baseline="30000" dirty="0"/>
              <a:t>2</a:t>
            </a:r>
            <a:r>
              <a:rPr lang="en-US" sz="2800" dirty="0"/>
              <a:t> + 17)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Multiplying polynomials</a:t>
            </a:r>
          </a:p>
          <a:p>
            <a:pPr lvl="1"/>
            <a:r>
              <a:rPr lang="en-US" dirty="0"/>
              <a:t>Use the distributive property</a:t>
            </a:r>
          </a:p>
          <a:p>
            <a:pPr lvl="0"/>
            <a:r>
              <a:rPr lang="en-US" sz="2800" dirty="0"/>
              <a:t>Examples:</a:t>
            </a:r>
          </a:p>
          <a:p>
            <a:pPr lvl="1"/>
            <a:r>
              <a:rPr lang="en-US" dirty="0"/>
              <a:t>(x – 3)(x + 4)	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</a:pPr>
            <a:r>
              <a:rPr lang="en-US" dirty="0"/>
              <a:t>(x + 2)(x</a:t>
            </a:r>
            <a:r>
              <a:rPr lang="en-US" baseline="30000" dirty="0"/>
              <a:t>2</a:t>
            </a:r>
            <a:r>
              <a:rPr lang="en-US" dirty="0"/>
              <a:t> + 3x – 4)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7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(x – 1)(x + 2)(x + 3)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4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Special Product Patterns </a:t>
            </a:r>
          </a:p>
          <a:p>
            <a:pPr lvl="1"/>
            <a:r>
              <a:rPr lang="en-US" sz="2800" dirty="0"/>
              <a:t>Sum and Difference</a:t>
            </a:r>
          </a:p>
          <a:p>
            <a:pPr lvl="2"/>
            <a:r>
              <a:rPr lang="en-US" dirty="0"/>
              <a:t>(a – b)(a + b) = 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sz="2800" dirty="0"/>
              <a:t>Square of a Binomial</a:t>
            </a:r>
          </a:p>
          <a:p>
            <a:pPr lvl="2"/>
            <a:r>
              <a:rPr lang="en-US" dirty="0"/>
              <a:t>(a </a:t>
            </a:r>
            <a:r>
              <a:rPr lang="en-US" dirty="0">
                <a:latin typeface="Calibri"/>
              </a:rPr>
              <a:t>±</a:t>
            </a:r>
            <a:r>
              <a:rPr lang="en-US" dirty="0"/>
              <a:t> b)</a:t>
            </a:r>
            <a:r>
              <a:rPr lang="en-US" baseline="30000" dirty="0"/>
              <a:t>2</a:t>
            </a:r>
            <a:r>
              <a:rPr lang="en-US" dirty="0"/>
              <a:t> = a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Calibri"/>
              </a:rPr>
              <a:t>±</a:t>
            </a:r>
            <a:r>
              <a:rPr lang="en-US" dirty="0"/>
              <a:t> 2ab + b</a:t>
            </a:r>
            <a:r>
              <a:rPr lang="en-US" baseline="30000" dirty="0"/>
              <a:t>2</a:t>
            </a:r>
          </a:p>
          <a:p>
            <a:pPr lvl="1"/>
            <a:r>
              <a:rPr lang="en-US" sz="2800" dirty="0"/>
              <a:t>Cube of a Binomial</a:t>
            </a:r>
          </a:p>
          <a:p>
            <a:pPr lvl="2"/>
            <a:r>
              <a:rPr lang="en-US" dirty="0"/>
              <a:t>(a </a:t>
            </a:r>
            <a:r>
              <a:rPr lang="en-US">
                <a:latin typeface="Calibri"/>
              </a:rPr>
              <a:t>±</a:t>
            </a:r>
            <a:r>
              <a:rPr lang="en-US"/>
              <a:t> b)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 dirty="0"/>
              <a:t>= a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>
                <a:latin typeface="Calibri"/>
              </a:rPr>
              <a:t>±</a:t>
            </a:r>
            <a:r>
              <a:rPr lang="en-US" dirty="0"/>
              <a:t> 3a</a:t>
            </a:r>
            <a:r>
              <a:rPr lang="en-US" baseline="30000" dirty="0"/>
              <a:t>2</a:t>
            </a:r>
            <a:r>
              <a:rPr lang="en-US" dirty="0"/>
              <a:t>b + 3ab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Calibri"/>
              </a:rPr>
              <a:t>±</a:t>
            </a:r>
            <a:r>
              <a:rPr lang="en-US" dirty="0"/>
              <a:t> b</a:t>
            </a:r>
            <a:r>
              <a:rPr lang="en-US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269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Add, Subtract, and Multiply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(x + 2)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lvl="1"/>
            <a:endParaRPr lang="en-US" sz="2400" dirty="0"/>
          </a:p>
          <a:p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(x – 3)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5.3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manufacturer of shipping cartons who needs to make cartons for a specific use often has to use special relationships between the length, width, height, and volume to find the exact dimensions of the carton.  </a:t>
            </a:r>
          </a:p>
          <a:p>
            <a:r>
              <a:rPr lang="en-US" dirty="0"/>
              <a:t>The dimensions can usually be found by writing and solving a polynomial equation.  </a:t>
            </a:r>
          </a:p>
          <a:p>
            <a:r>
              <a:rPr lang="en-US" dirty="0"/>
              <a:t>This lesson looks at how factoring can be used to solve such equations.</a:t>
            </a:r>
          </a:p>
        </p:txBody>
      </p:sp>
    </p:spTree>
    <p:extLst>
      <p:ext uri="{BB962C8B-B14F-4D97-AF65-F5344CB8AC3E}">
        <p14:creationId xmlns:p14="http://schemas.microsoft.com/office/powerpoint/2010/main" val="29884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How to Factor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Greatest Common Factor</a:t>
            </a:r>
          </a:p>
          <a:p>
            <a:pPr lvl="1"/>
            <a:r>
              <a:rPr lang="en-US" dirty="0"/>
              <a:t>Comes from the distributive property</a:t>
            </a:r>
          </a:p>
          <a:p>
            <a:pPr lvl="1"/>
            <a:r>
              <a:rPr lang="en-US" dirty="0"/>
              <a:t>If the same number or variable is in each of the terms, you can bring the number to the front times everything that is left.</a:t>
            </a:r>
          </a:p>
          <a:p>
            <a:pPr lvl="1"/>
            <a:r>
              <a:rPr lang="en-US" dirty="0"/>
              <a:t>3x</a:t>
            </a:r>
            <a:r>
              <a:rPr lang="en-US" baseline="30000" dirty="0"/>
              <a:t>2</a:t>
            </a:r>
            <a:r>
              <a:rPr lang="en-US" dirty="0"/>
              <a:t>y + 6xy –9xy</a:t>
            </a:r>
            <a:r>
              <a:rPr lang="en-US" baseline="30000" dirty="0"/>
              <a:t>2</a:t>
            </a:r>
            <a:r>
              <a:rPr lang="en-US" dirty="0"/>
              <a:t> =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Look for this first!</a:t>
            </a:r>
          </a:p>
        </p:txBody>
      </p:sp>
    </p:spTree>
    <p:extLst>
      <p:ext uri="{BB962C8B-B14F-4D97-AF65-F5344CB8AC3E}">
        <p14:creationId xmlns:p14="http://schemas.microsoft.com/office/powerpoint/2010/main" val="12334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numbers get very big or very small, such as the mass of the sun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5.98</m:t>
                    </m:r>
                    <m:r>
                      <a:rPr lang="en-US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30</m:t>
                        </m:r>
                      </m:sup>
                    </m:sSup>
                  </m:oMath>
                </a14:m>
                <a:r>
                  <a:rPr lang="en-US" dirty="0"/>
                  <a:t> kg or the size of a cell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1.0</m:t>
                    </m:r>
                    <m:r>
                      <a:rPr lang="en-US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dirty="0"/>
                  <a:t> m, we use scientific notation to write the numbers in less space than they normally would take.  </a:t>
                </a:r>
              </a:p>
              <a:p>
                <a:endParaRPr lang="en-US" dirty="0"/>
              </a:p>
              <a:p>
                <a:r>
                  <a:rPr lang="en-US" dirty="0"/>
                  <a:t>The properties of exponents will help you understand how to work with scientific notation.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67" t="-1616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91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Check to see how many terms</a:t>
            </a:r>
          </a:p>
          <a:p>
            <a:pPr lvl="1"/>
            <a:r>
              <a:rPr lang="en-US" sz="2800" dirty="0"/>
              <a:t>Two terms</a:t>
            </a:r>
          </a:p>
          <a:p>
            <a:pPr lvl="2"/>
            <a:r>
              <a:rPr lang="en-US" sz="2000" dirty="0"/>
              <a:t>Difference of two squares: a</a:t>
            </a:r>
            <a:r>
              <a:rPr lang="en-US" sz="2000" baseline="30000" dirty="0"/>
              <a:t>2</a:t>
            </a:r>
            <a:r>
              <a:rPr lang="en-US" sz="2000" dirty="0"/>
              <a:t> – b</a:t>
            </a:r>
            <a:r>
              <a:rPr lang="en-US" sz="2000" baseline="30000" dirty="0"/>
              <a:t>2</a:t>
            </a:r>
            <a:r>
              <a:rPr lang="en-US" sz="2000" dirty="0"/>
              <a:t> = (a – b)(a + b)</a:t>
            </a:r>
          </a:p>
          <a:p>
            <a:pPr lvl="3"/>
            <a:r>
              <a:rPr lang="en-US" sz="2000" dirty="0"/>
              <a:t>9x</a:t>
            </a:r>
            <a:r>
              <a:rPr lang="en-US" sz="2000" baseline="30000" dirty="0"/>
              <a:t>2</a:t>
            </a:r>
            <a:r>
              <a:rPr lang="en-US" sz="2000" dirty="0"/>
              <a:t> – y</a:t>
            </a:r>
            <a:r>
              <a:rPr lang="en-US" sz="2000" baseline="30000" dirty="0"/>
              <a:t>4</a:t>
            </a:r>
            <a:r>
              <a:rPr lang="en-US" sz="2000" dirty="0"/>
              <a:t> =</a:t>
            </a:r>
          </a:p>
          <a:p>
            <a:pPr lvl="2"/>
            <a:r>
              <a:rPr lang="en-US" sz="2000" dirty="0"/>
              <a:t>Sum of Two Cubes: a</a:t>
            </a:r>
            <a:r>
              <a:rPr lang="en-US" sz="2000" baseline="30000" dirty="0"/>
              <a:t>3</a:t>
            </a:r>
            <a:r>
              <a:rPr lang="en-US" sz="2000" dirty="0"/>
              <a:t> + b</a:t>
            </a:r>
            <a:r>
              <a:rPr lang="en-US" sz="2000" baseline="30000" dirty="0"/>
              <a:t>3</a:t>
            </a:r>
            <a:r>
              <a:rPr lang="en-US" sz="2000" dirty="0"/>
              <a:t> = (a + b)(a</a:t>
            </a:r>
            <a:r>
              <a:rPr lang="en-US" sz="2000" baseline="30000" dirty="0"/>
              <a:t>2</a:t>
            </a:r>
            <a:r>
              <a:rPr lang="en-US" sz="2000" dirty="0"/>
              <a:t> – </a:t>
            </a:r>
            <a:r>
              <a:rPr lang="en-US" sz="2000" dirty="0" err="1"/>
              <a:t>ab</a:t>
            </a:r>
            <a:r>
              <a:rPr lang="en-US" sz="2000" dirty="0"/>
              <a:t> + b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 lvl="3"/>
            <a:r>
              <a:rPr lang="en-US" sz="2000" dirty="0"/>
              <a:t>8x</a:t>
            </a:r>
            <a:r>
              <a:rPr lang="en-US" sz="2000" baseline="30000" dirty="0"/>
              <a:t>3</a:t>
            </a:r>
            <a:r>
              <a:rPr lang="en-US" sz="2000" dirty="0"/>
              <a:t> + 27 =</a:t>
            </a:r>
          </a:p>
          <a:p>
            <a:pPr lvl="2"/>
            <a:r>
              <a:rPr lang="en-US" sz="2000" dirty="0"/>
              <a:t>Difference of Two Cubes: a</a:t>
            </a:r>
            <a:r>
              <a:rPr lang="en-US" sz="2000" baseline="30000" dirty="0"/>
              <a:t>3</a:t>
            </a:r>
            <a:r>
              <a:rPr lang="en-US" sz="2000" dirty="0"/>
              <a:t> – b</a:t>
            </a:r>
            <a:r>
              <a:rPr lang="en-US" sz="2000" baseline="30000" dirty="0"/>
              <a:t>3</a:t>
            </a:r>
            <a:r>
              <a:rPr lang="en-US" sz="2000" dirty="0"/>
              <a:t> = (a – b)(a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dirty="0" err="1"/>
              <a:t>ab</a:t>
            </a:r>
            <a:r>
              <a:rPr lang="en-US" sz="2000" dirty="0"/>
              <a:t> + b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 lvl="3"/>
            <a:r>
              <a:rPr lang="en-US" sz="2000" dirty="0"/>
              <a:t>y</a:t>
            </a:r>
            <a:r>
              <a:rPr lang="en-US" sz="2000" baseline="30000" dirty="0"/>
              <a:t>3</a:t>
            </a:r>
            <a:r>
              <a:rPr lang="en-US" sz="2000" dirty="0"/>
              <a:t> – 8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3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Three terms</a:t>
            </a:r>
          </a:p>
          <a:p>
            <a:pPr lvl="1"/>
            <a:r>
              <a:rPr lang="en-US" dirty="0"/>
              <a:t>General Trinomials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bx</a:t>
            </a:r>
            <a:r>
              <a:rPr lang="en-US" dirty="0"/>
              <a:t> + c</a:t>
            </a:r>
          </a:p>
          <a:p>
            <a:pPr marL="825246" lvl="1" indent="-514350">
              <a:buFont typeface="+mj-lt"/>
              <a:buAutoNum type="arabicPeriod"/>
            </a:pPr>
            <a:r>
              <a:rPr lang="en-US" dirty="0"/>
              <a:t>Write two sets of parentheses  (          )(        )</a:t>
            </a:r>
          </a:p>
          <a:p>
            <a:pPr marL="825246" lvl="1" indent="-514350">
              <a:buFont typeface="+mj-lt"/>
              <a:buAutoNum type="arabicPeriod"/>
            </a:pPr>
            <a:r>
              <a:rPr lang="en-US" dirty="0"/>
              <a:t>Guess and Check</a:t>
            </a:r>
          </a:p>
          <a:p>
            <a:pPr marL="825246" lvl="1" indent="-514350">
              <a:buFont typeface="+mj-lt"/>
              <a:buAutoNum type="arabicPeriod"/>
            </a:pPr>
            <a:r>
              <a:rPr lang="en-US" dirty="0"/>
              <a:t>The Firsts multiply to make ax</a:t>
            </a:r>
            <a:r>
              <a:rPr lang="en-US" baseline="30000" dirty="0"/>
              <a:t>2</a:t>
            </a:r>
            <a:endParaRPr lang="en-US" dirty="0"/>
          </a:p>
          <a:p>
            <a:pPr marL="825246" lvl="1" indent="-514350">
              <a:buFont typeface="+mj-lt"/>
              <a:buAutoNum type="arabicPeriod"/>
            </a:pPr>
            <a:r>
              <a:rPr lang="en-US" dirty="0"/>
              <a:t>The Lasts multiply to make c</a:t>
            </a:r>
          </a:p>
          <a:p>
            <a:pPr marL="825246" lvl="1" indent="-514350">
              <a:buFont typeface="+mj-lt"/>
              <a:buAutoNum type="arabicPeriod"/>
            </a:pPr>
            <a:r>
              <a:rPr lang="en-US" dirty="0"/>
              <a:t>The Outers + Inners make </a:t>
            </a:r>
            <a:r>
              <a:rPr lang="en-US" dirty="0" err="1"/>
              <a:t>bx</a:t>
            </a:r>
            <a:endParaRPr lang="en-US" dirty="0"/>
          </a:p>
          <a:p>
            <a:pPr lvl="2"/>
            <a:r>
              <a:rPr lang="en-US" sz="2600" dirty="0"/>
              <a:t>x</a:t>
            </a:r>
            <a:r>
              <a:rPr lang="en-US" sz="2600" baseline="30000" dirty="0"/>
              <a:t>2</a:t>
            </a:r>
            <a:r>
              <a:rPr lang="en-US" sz="2600" dirty="0"/>
              <a:t> + 7x + 10 =</a:t>
            </a:r>
          </a:p>
          <a:p>
            <a:pPr lvl="2"/>
            <a:r>
              <a:rPr lang="en-US" sz="2600" dirty="0"/>
              <a:t>x</a:t>
            </a:r>
            <a:r>
              <a:rPr lang="en-US" sz="2600" baseline="30000" dirty="0"/>
              <a:t>2</a:t>
            </a:r>
            <a:r>
              <a:rPr lang="en-US" sz="2600" dirty="0"/>
              <a:t> + 3x – 18 =</a:t>
            </a:r>
          </a:p>
          <a:p>
            <a:pPr lvl="2"/>
            <a:r>
              <a:rPr lang="en-US" sz="2600" dirty="0"/>
              <a:t>6x</a:t>
            </a:r>
            <a:r>
              <a:rPr lang="en-US" sz="2600" baseline="30000" dirty="0"/>
              <a:t>2</a:t>
            </a:r>
            <a:r>
              <a:rPr lang="en-US" sz="2600" dirty="0"/>
              <a:t> – 7x – 20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4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Four terms</a:t>
            </a:r>
          </a:p>
          <a:p>
            <a:pPr lvl="1"/>
            <a:r>
              <a:rPr lang="en-US" dirty="0"/>
              <a:t>Grouping</a:t>
            </a:r>
          </a:p>
          <a:p>
            <a:pPr lvl="2"/>
            <a:r>
              <a:rPr lang="en-US" sz="2600" dirty="0"/>
              <a:t>Group the terms into sets of two so that you can factor a common factor out of each set</a:t>
            </a:r>
          </a:p>
          <a:p>
            <a:pPr lvl="2"/>
            <a:r>
              <a:rPr lang="en-US" sz="2600" dirty="0"/>
              <a:t>Then factor the factored sets (Factor twice)</a:t>
            </a:r>
          </a:p>
          <a:p>
            <a:pPr lvl="2"/>
            <a:r>
              <a:rPr lang="en-US" dirty="0"/>
              <a:t>b</a:t>
            </a:r>
            <a:r>
              <a:rPr lang="en-US" baseline="30000" dirty="0"/>
              <a:t>3</a:t>
            </a:r>
            <a:r>
              <a:rPr lang="en-US" dirty="0"/>
              <a:t> – 3b</a:t>
            </a:r>
            <a:r>
              <a:rPr lang="en-US" baseline="30000" dirty="0"/>
              <a:t>2</a:t>
            </a:r>
            <a:r>
              <a:rPr lang="en-US" dirty="0"/>
              <a:t> – 4b + 12 =</a:t>
            </a:r>
          </a:p>
        </p:txBody>
      </p:sp>
    </p:spTree>
    <p:extLst>
      <p:ext uri="{BB962C8B-B14F-4D97-AF65-F5344CB8AC3E}">
        <p14:creationId xmlns:p14="http://schemas.microsoft.com/office/powerpoint/2010/main" val="6382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/>
              <a:t>Try factoring more!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</a:t>
            </a:r>
            <a:r>
              <a:rPr lang="en-US" baseline="30000" dirty="0"/>
              <a:t>2</a:t>
            </a:r>
            <a:r>
              <a:rPr lang="en-US" dirty="0"/>
              <a:t>x – b</a:t>
            </a:r>
            <a:r>
              <a:rPr lang="en-US" baseline="30000" dirty="0"/>
              <a:t>2</a:t>
            </a:r>
            <a:r>
              <a:rPr lang="en-US" dirty="0"/>
              <a:t>x + a</a:t>
            </a:r>
            <a:r>
              <a:rPr lang="en-US" baseline="30000" dirty="0"/>
              <a:t>2</a:t>
            </a:r>
            <a:r>
              <a:rPr lang="en-US" dirty="0"/>
              <a:t>y – b</a:t>
            </a:r>
            <a:r>
              <a:rPr lang="en-US" baseline="30000" dirty="0"/>
              <a:t>2</a:t>
            </a:r>
            <a:r>
              <a:rPr lang="en-US" dirty="0"/>
              <a:t>y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3a</a:t>
            </a:r>
            <a:r>
              <a:rPr lang="en-US" baseline="30000" dirty="0"/>
              <a:t>2</a:t>
            </a:r>
            <a:r>
              <a:rPr lang="en-US" dirty="0"/>
              <a:t>z – 27z =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n</a:t>
            </a:r>
            <a:r>
              <a:rPr lang="en-US" baseline="30000" dirty="0"/>
              <a:t>4</a:t>
            </a:r>
            <a:r>
              <a:rPr lang="en-US" dirty="0"/>
              <a:t> – 81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Solving Equations by Factoring</a:t>
            </a:r>
          </a:p>
          <a:p>
            <a:pPr lvl="1"/>
            <a:r>
              <a:rPr lang="en-US" sz="3200" dirty="0"/>
              <a:t>Make = 0 </a:t>
            </a:r>
          </a:p>
          <a:p>
            <a:pPr lvl="1"/>
            <a:r>
              <a:rPr lang="en-US" sz="3200" dirty="0"/>
              <a:t>Factor</a:t>
            </a:r>
          </a:p>
          <a:p>
            <a:pPr lvl="1"/>
            <a:r>
              <a:rPr lang="en-US" sz="3200" dirty="0"/>
              <a:t>Make each factor = 0 because if one factor is zero, 0 time anything = 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8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2x</a:t>
            </a:r>
            <a:r>
              <a:rPr lang="en-US" sz="3200" baseline="30000" dirty="0"/>
              <a:t>5</a:t>
            </a:r>
            <a:r>
              <a:rPr lang="en-US" sz="3200" dirty="0"/>
              <a:t> = 18x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5.4 Factor and Solve Polynomial Equations</a:t>
            </a:r>
          </a:p>
        </p:txBody>
      </p:sp>
    </p:spTree>
    <p:extLst>
      <p:ext uri="{BB962C8B-B14F-4D97-AF65-F5344CB8AC3E}">
        <p14:creationId xmlns:p14="http://schemas.microsoft.com/office/powerpoint/2010/main" val="40084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5.4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done add, subtracting, and multiplying polynomials.  </a:t>
            </a:r>
          </a:p>
          <a:p>
            <a:r>
              <a:rPr lang="en-US" dirty="0"/>
              <a:t>Factoring is similar to division, but it isn’t really division.  </a:t>
            </a:r>
          </a:p>
          <a:p>
            <a:r>
              <a:rPr lang="en-US" dirty="0"/>
              <a:t>Today we will deal with real polynomial division.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Long Division</a:t>
                </a:r>
              </a:p>
              <a:p>
                <a:pPr lvl="1"/>
                <a:r>
                  <a:rPr lang="en-US" dirty="0"/>
                  <a:t>Done just like long division with numbers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6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exponent and what does it mean?</a:t>
            </a:r>
          </a:p>
          <a:p>
            <a:pPr lvl="1"/>
            <a:r>
              <a:rPr lang="en-US" dirty="0"/>
              <a:t>A superscript on a number.  </a:t>
            </a:r>
          </a:p>
          <a:p>
            <a:pPr lvl="1"/>
            <a:r>
              <a:rPr lang="en-US" dirty="0"/>
              <a:t>It tells the number of times the number is multiplied by itself.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Example; </a:t>
            </a:r>
          </a:p>
          <a:p>
            <a:pPr lvl="1"/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= 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668" y="418963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0558" y="416810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Exponent</a:t>
            </a:r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852768" y="3714750"/>
            <a:ext cx="95250" cy="474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1066800" y="3562350"/>
            <a:ext cx="1983858" cy="605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740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Synthetic Division</a:t>
            </a:r>
          </a:p>
          <a:p>
            <a:pPr lvl="1"/>
            <a:r>
              <a:rPr lang="en-US" dirty="0"/>
              <a:t>Shortened form of long division for dividing by a </a:t>
            </a:r>
            <a:r>
              <a:rPr lang="en-US" b="1" dirty="0"/>
              <a:t>binomial</a:t>
            </a:r>
          </a:p>
          <a:p>
            <a:pPr lvl="1"/>
            <a:r>
              <a:rPr lang="en-US" dirty="0"/>
              <a:t>Only when dividing by (x – r)</a:t>
            </a:r>
          </a:p>
        </p:txBody>
      </p:sp>
    </p:spTree>
    <p:extLst>
      <p:ext uri="{BB962C8B-B14F-4D97-AF65-F5344CB8AC3E}">
        <p14:creationId xmlns:p14="http://schemas.microsoft.com/office/powerpoint/2010/main" val="33463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Synthetic Division</a:t>
            </a:r>
          </a:p>
          <a:p>
            <a:pPr lvl="1"/>
            <a:r>
              <a:rPr lang="en-US" dirty="0"/>
              <a:t>Example: (-5x</a:t>
            </a:r>
            <a:r>
              <a:rPr lang="en-US" baseline="30000" dirty="0"/>
              <a:t>5</a:t>
            </a:r>
            <a:r>
              <a:rPr lang="en-US" dirty="0"/>
              <a:t> -21x</a:t>
            </a:r>
            <a:r>
              <a:rPr lang="en-US" baseline="30000" dirty="0"/>
              <a:t>4</a:t>
            </a:r>
            <a:r>
              <a:rPr lang="en-US" dirty="0"/>
              <a:t> –3x</a:t>
            </a:r>
            <a:r>
              <a:rPr lang="en-US" baseline="30000" dirty="0"/>
              <a:t>3</a:t>
            </a:r>
            <a:r>
              <a:rPr lang="en-US" dirty="0"/>
              <a:t> +4x</a:t>
            </a:r>
            <a:r>
              <a:rPr lang="en-US" baseline="30000" dirty="0"/>
              <a:t>2</a:t>
            </a:r>
            <a:r>
              <a:rPr lang="en-US" dirty="0"/>
              <a:t> + 2x +2) / (x + 4)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09602" y="2559845"/>
            <a:ext cx="7458075" cy="142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6"/>
          <p:cNvGrpSpPr/>
          <p:nvPr/>
        </p:nvGrpSpPr>
        <p:grpSpPr>
          <a:xfrm>
            <a:off x="723900" y="2645568"/>
            <a:ext cx="914400" cy="425054"/>
            <a:chOff x="723900" y="3543300"/>
            <a:chExt cx="914400" cy="566738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624013" y="3543300"/>
              <a:ext cx="9525" cy="56197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723900" y="4100513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723900" y="3477816"/>
            <a:ext cx="7239000" cy="7144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7"/>
          <p:cNvGrpSpPr/>
          <p:nvPr/>
        </p:nvGrpSpPr>
        <p:grpSpPr>
          <a:xfrm>
            <a:off x="6096000" y="3467100"/>
            <a:ext cx="914400" cy="428625"/>
            <a:chOff x="7048500" y="4657725"/>
            <a:chExt cx="914400" cy="571500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7053263" y="4657725"/>
              <a:ext cx="9525" cy="571500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7048500" y="5214938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815977" y="2680098"/>
            <a:ext cx="3045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-4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6" name="Group 41"/>
          <p:cNvGrpSpPr/>
          <p:nvPr/>
        </p:nvGrpSpPr>
        <p:grpSpPr>
          <a:xfrm>
            <a:off x="1720850" y="2680097"/>
            <a:ext cx="287424" cy="430887"/>
            <a:chOff x="1720850" y="3589338"/>
            <a:chExt cx="287424" cy="574516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720850" y="35893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1835150" y="3589338"/>
              <a:ext cx="173124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5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625727" y="2680098"/>
            <a:ext cx="4616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-21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530602" y="2680098"/>
            <a:ext cx="2821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-3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435475" y="2680098"/>
            <a:ext cx="1859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4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340350" y="2680098"/>
            <a:ext cx="182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245225" y="2680098"/>
            <a:ext cx="182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7" name="Group 44"/>
          <p:cNvGrpSpPr/>
          <p:nvPr/>
        </p:nvGrpSpPr>
        <p:grpSpPr>
          <a:xfrm>
            <a:off x="2625727" y="3099196"/>
            <a:ext cx="474399" cy="430887"/>
            <a:chOff x="2625725" y="4148138"/>
            <a:chExt cx="474399" cy="574516"/>
          </a:xfrm>
        </p:grpSpPr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625725" y="41481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2740025" y="4148138"/>
              <a:ext cx="360099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20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3530600" y="3099196"/>
            <a:ext cx="300248" cy="430887"/>
            <a:chOff x="3530600" y="4148138"/>
            <a:chExt cx="300248" cy="574516"/>
          </a:xfrm>
        </p:grpSpPr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3530600" y="41481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3644900" y="4148138"/>
              <a:ext cx="185948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435477" y="3099198"/>
            <a:ext cx="3045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-4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340350" y="30991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6245225" y="3099198"/>
            <a:ext cx="3029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-8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9" name="Group 43"/>
          <p:cNvGrpSpPr/>
          <p:nvPr/>
        </p:nvGrpSpPr>
        <p:grpSpPr>
          <a:xfrm>
            <a:off x="1720850" y="3518296"/>
            <a:ext cx="287424" cy="430887"/>
            <a:chOff x="1720850" y="4706938"/>
            <a:chExt cx="287424" cy="574516"/>
          </a:xfrm>
        </p:grpSpPr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1720850" y="47069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1835150" y="4706938"/>
              <a:ext cx="173124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5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10" name="Group 42"/>
          <p:cNvGrpSpPr/>
          <p:nvPr/>
        </p:nvGrpSpPr>
        <p:grpSpPr>
          <a:xfrm>
            <a:off x="2625725" y="3518296"/>
            <a:ext cx="274600" cy="430887"/>
            <a:chOff x="2625725" y="4706938"/>
            <a:chExt cx="274600" cy="574516"/>
          </a:xfrm>
        </p:grpSpPr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2625725" y="47069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2740025" y="4706938"/>
              <a:ext cx="160300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3530600" y="3518298"/>
            <a:ext cx="1603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1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4435475" y="3518298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5340350" y="3518298"/>
            <a:ext cx="182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6245225" y="3518298"/>
            <a:ext cx="30617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90800" y="226695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Coefficients with placeholders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66800" y="2114550"/>
            <a:ext cx="5715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8563" y="3981451"/>
                <a:ext cx="4609082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+2+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3" y="3981451"/>
                <a:ext cx="4609082" cy="9089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75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610" grpId="0" animBg="1"/>
      <p:bldP spid="25612" grpId="0"/>
      <p:bldP spid="25615" grpId="0"/>
      <p:bldP spid="25616" grpId="0"/>
      <p:bldP spid="25617" grpId="0"/>
      <p:bldP spid="25618" grpId="0"/>
      <p:bldP spid="25619" grpId="0"/>
      <p:bldP spid="25625" grpId="0"/>
      <p:bldP spid="25626" grpId="0"/>
      <p:bldP spid="25627" grpId="0"/>
      <p:bldP spid="25633" grpId="0"/>
      <p:bldP spid="25634" grpId="0"/>
      <p:bldP spid="25635" grpId="0"/>
      <p:bldP spid="25636" grpId="0"/>
      <p:bldP spid="49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(2y</a:t>
            </a:r>
            <a:r>
              <a:rPr lang="en-US" baseline="30000" dirty="0"/>
              <a:t>5</a:t>
            </a:r>
            <a:r>
              <a:rPr lang="en-US" dirty="0"/>
              <a:t> + 64)(2y + 4)</a:t>
            </a:r>
            <a:r>
              <a:rPr lang="en-US" baseline="30000" dirty="0"/>
              <a:t>-1</a:t>
            </a:r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r>
              <a:rPr lang="en-US" dirty="0"/>
              <a:t>y</a:t>
            </a:r>
            <a:r>
              <a:rPr lang="en-US" baseline="30000" dirty="0"/>
              <a:t>4</a:t>
            </a:r>
            <a:r>
              <a:rPr lang="en-US" dirty="0"/>
              <a:t> – 2y</a:t>
            </a:r>
            <a:r>
              <a:rPr lang="en-US" baseline="30000" dirty="0"/>
              <a:t>3</a:t>
            </a:r>
            <a:r>
              <a:rPr lang="en-US" dirty="0"/>
              <a:t> + 4y</a:t>
            </a:r>
            <a:r>
              <a:rPr lang="en-US" baseline="30000" dirty="0"/>
              <a:t>2</a:t>
            </a:r>
            <a:r>
              <a:rPr lang="en-US" dirty="0"/>
              <a:t> – 8y + 16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89143"/>
              </p:ext>
            </p:extLst>
          </p:nvPr>
        </p:nvGraphicFramePr>
        <p:xfrm>
          <a:off x="4269676" y="1336279"/>
          <a:ext cx="24892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4" imgW="1257120" imgH="444240" progId="Equation.DSMT4">
                  <p:embed/>
                </p:oleObj>
              </mc:Choice>
              <mc:Fallback>
                <p:oleObj name="Equation" r:id="rId4" imgW="12571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676" y="1336279"/>
                        <a:ext cx="2489200" cy="666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5"/>
          <p:cNvSpPr>
            <a:spLocks noChangeAspect="1" noChangeArrowheads="1" noTextEdit="1"/>
          </p:cNvSpPr>
          <p:nvPr/>
        </p:nvSpPr>
        <p:spPr bwMode="auto">
          <a:xfrm>
            <a:off x="609602" y="2312195"/>
            <a:ext cx="7458075" cy="142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6"/>
          <p:cNvGrpSpPr/>
          <p:nvPr/>
        </p:nvGrpSpPr>
        <p:grpSpPr>
          <a:xfrm>
            <a:off x="723900" y="1962150"/>
            <a:ext cx="914400" cy="425054"/>
            <a:chOff x="723900" y="3543300"/>
            <a:chExt cx="914400" cy="56673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624013" y="3543300"/>
              <a:ext cx="9525" cy="56197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23900" y="4100513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23900" y="2794397"/>
            <a:ext cx="7239000" cy="7144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47"/>
          <p:cNvGrpSpPr/>
          <p:nvPr/>
        </p:nvGrpSpPr>
        <p:grpSpPr>
          <a:xfrm>
            <a:off x="6096000" y="2783682"/>
            <a:ext cx="914400" cy="428625"/>
            <a:chOff x="7048500" y="4657725"/>
            <a:chExt cx="914400" cy="571500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7053263" y="4657725"/>
              <a:ext cx="9525" cy="571500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048500" y="5214938"/>
              <a:ext cx="914400" cy="952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15977" y="1996679"/>
            <a:ext cx="3013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15" name="Group 41"/>
          <p:cNvGrpSpPr/>
          <p:nvPr/>
        </p:nvGrpSpPr>
        <p:grpSpPr>
          <a:xfrm>
            <a:off x="1720850" y="1996677"/>
            <a:ext cx="274600" cy="430887"/>
            <a:chOff x="1720850" y="3589338"/>
            <a:chExt cx="274600" cy="574516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720850" y="35893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835150" y="3589338"/>
              <a:ext cx="160300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625725" y="1996679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530600" y="1996679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435475" y="1996679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5340350" y="1996679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245227" y="1996679"/>
            <a:ext cx="3462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32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23" name="Group 44"/>
          <p:cNvGrpSpPr/>
          <p:nvPr/>
        </p:nvGrpSpPr>
        <p:grpSpPr>
          <a:xfrm>
            <a:off x="2590802" y="2415777"/>
            <a:ext cx="301365" cy="434459"/>
            <a:chOff x="2590800" y="4148138"/>
            <a:chExt cx="301365" cy="579278"/>
          </a:xfrm>
        </p:grpSpPr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625725" y="41481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590800" y="4152901"/>
              <a:ext cx="301365" cy="574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-2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26" name="Group 45"/>
          <p:cNvGrpSpPr/>
          <p:nvPr/>
        </p:nvGrpSpPr>
        <p:grpSpPr>
          <a:xfrm>
            <a:off x="3505200" y="2415777"/>
            <a:ext cx="185948" cy="434459"/>
            <a:chOff x="3505200" y="4148138"/>
            <a:chExt cx="185948" cy="579278"/>
          </a:xfrm>
        </p:grpSpPr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530600" y="41481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05200" y="4152901"/>
              <a:ext cx="185948" cy="574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435476" y="2415779"/>
            <a:ext cx="3029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-8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340350" y="2415779"/>
            <a:ext cx="3478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16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245227" y="2415779"/>
            <a:ext cx="4648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-32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32" name="Group 43"/>
          <p:cNvGrpSpPr/>
          <p:nvPr/>
        </p:nvGrpSpPr>
        <p:grpSpPr>
          <a:xfrm>
            <a:off x="1720850" y="2834877"/>
            <a:ext cx="274600" cy="430887"/>
            <a:chOff x="1720850" y="4706938"/>
            <a:chExt cx="274600" cy="574516"/>
          </a:xfrm>
        </p:grpSpPr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720850" y="4706938"/>
              <a:ext cx="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835150" y="4706938"/>
              <a:ext cx="160300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35" name="Group 42"/>
          <p:cNvGrpSpPr/>
          <p:nvPr/>
        </p:nvGrpSpPr>
        <p:grpSpPr>
          <a:xfrm>
            <a:off x="2625725" y="2834877"/>
            <a:ext cx="297042" cy="430887"/>
            <a:chOff x="2625725" y="4706938"/>
            <a:chExt cx="297042" cy="574516"/>
          </a:xfrm>
        </p:grpSpPr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2625725" y="4706938"/>
              <a:ext cx="11862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-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740025" y="4706938"/>
              <a:ext cx="182742" cy="574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effectLst/>
                  <a:latin typeface="Corbe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3530600" y="2834879"/>
            <a:ext cx="1859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4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4435475" y="2834879"/>
            <a:ext cx="3029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-8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5340350" y="2834879"/>
            <a:ext cx="3478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16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6245225" y="2834879"/>
            <a:ext cx="1843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4" grpId="0"/>
      <p:bldP spid="18" grpId="0"/>
      <p:bldP spid="20" grpId="0"/>
      <p:bldP spid="21" grpId="0"/>
      <p:bldP spid="22" grpId="0"/>
      <p:bldP spid="29" grpId="0"/>
      <p:bldP spid="30" grpId="0"/>
      <p:bldP spid="31" grpId="0"/>
      <p:bldP spid="38" grpId="0"/>
      <p:bldP spid="39" grpId="0"/>
      <p:bldP spid="40" grpId="0"/>
      <p:bldP spid="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Remainder Theorem</a:t>
            </a:r>
          </a:p>
          <a:p>
            <a:pPr lvl="1"/>
            <a:r>
              <a:rPr lang="en-US" sz="2800" dirty="0"/>
              <a:t>if polynomial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is divided by the binomial (</a:t>
            </a:r>
            <a:r>
              <a:rPr lang="en-US" sz="2800" i="1" dirty="0"/>
              <a:t>x</a:t>
            </a:r>
            <a:r>
              <a:rPr lang="en-US" sz="2800" dirty="0"/>
              <a:t> – </a:t>
            </a:r>
            <a:r>
              <a:rPr lang="en-US" sz="2800" i="1" dirty="0"/>
              <a:t>a</a:t>
            </a:r>
            <a:r>
              <a:rPr lang="en-US" sz="2800" dirty="0"/>
              <a:t>), then the remainder equals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Synthetic substitution</a:t>
            </a:r>
          </a:p>
          <a:p>
            <a:pPr lvl="1"/>
            <a:r>
              <a:rPr lang="en-US" sz="2800" dirty="0"/>
              <a:t>Example: if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3</a:t>
            </a:r>
            <a:r>
              <a:rPr lang="en-US" sz="2800" i="1" dirty="0"/>
              <a:t>x</a:t>
            </a:r>
            <a:r>
              <a:rPr lang="en-US" sz="2800" baseline="30000" dirty="0"/>
              <a:t>4</a:t>
            </a:r>
            <a:r>
              <a:rPr lang="en-US" sz="2800" dirty="0"/>
              <a:t> + 6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+ 2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+ 5</a:t>
            </a:r>
            <a:r>
              <a:rPr lang="en-US" sz="2800" i="1" dirty="0"/>
              <a:t>x</a:t>
            </a:r>
            <a:r>
              <a:rPr lang="en-US" sz="2800" dirty="0"/>
              <a:t> + 9, find </a:t>
            </a:r>
            <a:r>
              <a:rPr lang="en-US" sz="2800" i="1" dirty="0"/>
              <a:t>f</a:t>
            </a:r>
            <a:r>
              <a:rPr lang="en-US" sz="2800" dirty="0"/>
              <a:t>(9)</a:t>
            </a:r>
          </a:p>
          <a:p>
            <a:pPr lvl="2"/>
            <a:r>
              <a:rPr lang="en-US" dirty="0"/>
              <a:t>Use synthetic division using (</a:t>
            </a:r>
            <a:r>
              <a:rPr lang="en-US" i="1" dirty="0"/>
              <a:t>x</a:t>
            </a:r>
            <a:r>
              <a:rPr lang="en-US" dirty="0"/>
              <a:t> – 9) and see remainder.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Factor Theorem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The binomial x – a is a factor of the polynomial f(x) </a:t>
            </a:r>
            <a:r>
              <a:rPr lang="en-US" dirty="0" err="1"/>
              <a:t>iff</a:t>
            </a:r>
            <a:r>
              <a:rPr lang="en-US" dirty="0"/>
              <a:t> f(a)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17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Using the factor theorem, you can find the factors (and zeros) of polynomials</a:t>
            </a:r>
          </a:p>
          <a:p>
            <a:pPr lvl="0"/>
            <a:r>
              <a:rPr lang="en-US" dirty="0"/>
              <a:t>Simply use synthetic division using your first zero (you get these off of problem or off of the graph where they cross the x-axis)</a:t>
            </a:r>
          </a:p>
          <a:p>
            <a:pPr lvl="0"/>
            <a:r>
              <a:rPr lang="en-US" dirty="0"/>
              <a:t>The polynomial answer is one degree less and is called the depressed polynomial.</a:t>
            </a:r>
          </a:p>
          <a:p>
            <a:pPr lvl="0"/>
            <a:r>
              <a:rPr lang="en-US" dirty="0"/>
              <a:t>Divide the depressed polynomial by the next zero and get the next depressed polynomial.  </a:t>
            </a:r>
          </a:p>
          <a:p>
            <a:pPr lvl="0"/>
            <a:r>
              <a:rPr lang="en-US" dirty="0"/>
              <a:t>Continue doing this until you get to a quadratic which you can factor or use the quadratic formula to solve.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5.5 Apply the Remainder and Factor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that x – 2 is a factor of x</a:t>
            </a:r>
            <a:r>
              <a:rPr lang="en-US" baseline="30000" dirty="0"/>
              <a:t>3</a:t>
            </a:r>
            <a:r>
              <a:rPr lang="en-US" dirty="0"/>
              <a:t> + 7x</a:t>
            </a:r>
            <a:r>
              <a:rPr lang="en-US" baseline="30000" dirty="0"/>
              <a:t>2</a:t>
            </a:r>
            <a:r>
              <a:rPr lang="en-US" dirty="0"/>
              <a:t> + 2x – 40.  Then find the remaining factors.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42291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58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5.5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5.6 Find Rational Zeros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 Zero Theorem</a:t>
            </a:r>
          </a:p>
          <a:p>
            <a:pPr lvl="1"/>
            <a:r>
              <a:rPr lang="en-US" dirty="0"/>
              <a:t>Given a polynomial function, the </a:t>
            </a:r>
            <a:r>
              <a:rPr lang="en-US"/>
              <a:t>rational zeros will </a:t>
            </a:r>
            <a:r>
              <a:rPr lang="en-US" dirty="0"/>
              <a:t>be in the form of p/q where p is a factor of the last (or constant) term and q is the factor of the leading coefficient.</a:t>
            </a:r>
          </a:p>
        </p:txBody>
      </p:sp>
    </p:spTree>
    <p:extLst>
      <p:ext uri="{BB962C8B-B14F-4D97-AF65-F5344CB8AC3E}">
        <p14:creationId xmlns:p14="http://schemas.microsoft.com/office/powerpoint/2010/main" val="64694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94335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200" dirty="0"/>
                  <a:t>Properties of exponents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product property</a:t>
                </a:r>
              </a:p>
              <a:p>
                <a:pPr lvl="1"/>
                <a:r>
                  <a:rPr lang="en-US" sz="2800" dirty="0"/>
                  <a:t>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· 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=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𝑥𝑦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power of a product property</a:t>
                </a:r>
              </a:p>
              <a:p>
                <a:pPr lvl="1"/>
                <a:r>
                  <a:rPr lang="en-US" sz="2800" dirty="0"/>
                  <a:t>(2 · x)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=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𝑚𝑛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power of a power property</a:t>
                </a:r>
              </a:p>
              <a:p>
                <a:pPr lvl="1"/>
                <a:r>
                  <a:rPr lang="en-US" sz="2800" dirty="0"/>
                  <a:t>(2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)</a:t>
                </a:r>
                <a:r>
                  <a:rPr lang="en-US" sz="2800" baseline="30000" dirty="0"/>
                  <a:t>4</a:t>
                </a:r>
                <a:r>
                  <a:rPr lang="en-US" sz="2800" dirty="0"/>
                  <a:t> =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quotient property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800" dirty="0"/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power of a quotient property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943350"/>
              </a:xfrm>
              <a:blipFill rotWithShape="1">
                <a:blip r:embed="rId3"/>
                <a:stretch>
                  <a:fillRect l="-67" t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8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5.6 Find Rational Zeros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List all the possible rational zeros of </a:t>
            </a:r>
          </a:p>
          <a:p>
            <a:pPr lvl="0"/>
            <a:r>
              <a:rPr lang="en-US" sz="3200" dirty="0"/>
              <a:t>f(x) = 2x</a:t>
            </a:r>
            <a:r>
              <a:rPr lang="en-US" sz="3200" baseline="30000" dirty="0"/>
              <a:t>3</a:t>
            </a:r>
            <a:r>
              <a:rPr lang="en-US" sz="3200" dirty="0"/>
              <a:t> + 2x</a:t>
            </a:r>
            <a:r>
              <a:rPr lang="en-US" sz="3200" baseline="30000" dirty="0"/>
              <a:t>2</a:t>
            </a:r>
            <a:r>
              <a:rPr lang="en-US" sz="3200" dirty="0"/>
              <a:t> - 3x + 9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630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5.6 Find Rational Zeros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Find all rational zeros of f(x) = x</a:t>
            </a:r>
            <a:r>
              <a:rPr lang="en-US" sz="2800" baseline="30000" dirty="0"/>
              <a:t>3</a:t>
            </a:r>
            <a:r>
              <a:rPr lang="en-US" sz="2800" dirty="0"/>
              <a:t> - 4x</a:t>
            </a:r>
            <a:r>
              <a:rPr lang="en-US" sz="2800" baseline="30000" dirty="0"/>
              <a:t>2</a:t>
            </a:r>
            <a:r>
              <a:rPr lang="en-US" sz="2800" dirty="0"/>
              <a:t> - 2x + 20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26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5.6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finding the zeros, how do you know when you are finished?  </a:t>
            </a:r>
          </a:p>
          <a:p>
            <a:r>
              <a:rPr lang="en-US" dirty="0"/>
              <a:t>Today we will learn about how many zeros there are for each polynomial function.</a:t>
            </a:r>
          </a:p>
        </p:txBody>
      </p:sp>
    </p:spTree>
    <p:extLst>
      <p:ext uri="{BB962C8B-B14F-4D97-AF65-F5344CB8AC3E}">
        <p14:creationId xmlns:p14="http://schemas.microsoft.com/office/powerpoint/2010/main" val="39674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Theorem of Algebra</a:t>
            </a:r>
          </a:p>
          <a:p>
            <a:pPr lvl="1"/>
            <a:r>
              <a:rPr lang="en-US" dirty="0"/>
              <a:t>A polynomial function of degree greater than zero has at least one zero.</a:t>
            </a:r>
          </a:p>
          <a:p>
            <a:pPr lvl="1"/>
            <a:r>
              <a:rPr lang="en-US" dirty="0"/>
              <a:t>These zeros may be imaginary however.</a:t>
            </a:r>
          </a:p>
          <a:p>
            <a:pPr lvl="1"/>
            <a:r>
              <a:rPr lang="en-US" dirty="0"/>
              <a:t>There is the same number of zeros as there is degree – you may have the same zero more than once though.  </a:t>
            </a:r>
          </a:p>
          <a:p>
            <a:pPr lvl="2"/>
            <a:r>
              <a:rPr lang="en-US" dirty="0"/>
              <a:t>Example x</a:t>
            </a:r>
            <a:r>
              <a:rPr lang="en-US" baseline="30000" dirty="0"/>
              <a:t>2</a:t>
            </a:r>
            <a:r>
              <a:rPr lang="en-US" dirty="0"/>
              <a:t> + 6x + 9=0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(x + 3)(x + 3)=0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zeros are -3 and -3</a:t>
            </a:r>
          </a:p>
        </p:txBody>
      </p:sp>
    </p:spTree>
    <p:extLst>
      <p:ext uri="{BB962C8B-B14F-4D97-AF65-F5344CB8AC3E}">
        <p14:creationId xmlns:p14="http://schemas.microsoft.com/office/powerpoint/2010/main" val="25815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Complex Conjugate Theorem</a:t>
                </a:r>
              </a:p>
              <a:p>
                <a:pPr lvl="1"/>
                <a:r>
                  <a:rPr lang="en-US" dirty="0"/>
                  <a:t>If the complex number a + bi is a zero, then a – bi is also a zero.</a:t>
                </a:r>
              </a:p>
              <a:p>
                <a:pPr lvl="1"/>
                <a:r>
                  <a:rPr lang="en-US" dirty="0"/>
                  <a:t>Complex zeros come in pairs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Irrational Conjugate Theorem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dirty="0"/>
                  <a:t> is </a:t>
                </a:r>
                <a:r>
                  <a:rPr lang="en-US"/>
                  <a:t>a zero, </a:t>
                </a:r>
                <a:r>
                  <a:rPr lang="en-US" dirty="0"/>
                  <a:t>then so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31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function, find the zeros of the function. 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–7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–10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67" t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1751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polynomial function that has the given zeros.  2, 4i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Descartes’ Rule of Signs</a:t>
            </a:r>
          </a:p>
          <a:p>
            <a:pPr lvl="1"/>
            <a:r>
              <a:rPr lang="en-US" dirty="0"/>
              <a:t>If f(x) is a polynomial function, then</a:t>
            </a:r>
          </a:p>
          <a:p>
            <a:pPr lvl="2"/>
            <a:r>
              <a:rPr lang="en-US" dirty="0"/>
              <a:t>The number of </a:t>
            </a:r>
            <a:r>
              <a:rPr lang="en-US" b="1" dirty="0"/>
              <a:t>positive</a:t>
            </a:r>
            <a:r>
              <a:rPr lang="en-US" dirty="0"/>
              <a:t> real zeros is equal to the number of sign changes in </a:t>
            </a:r>
            <a:r>
              <a:rPr lang="en-US" b="1" dirty="0"/>
              <a:t>f(x) </a:t>
            </a:r>
            <a:r>
              <a:rPr lang="en-US" dirty="0"/>
              <a:t>or less by even number.</a:t>
            </a:r>
          </a:p>
          <a:p>
            <a:pPr lvl="2"/>
            <a:r>
              <a:rPr lang="en-US" dirty="0"/>
              <a:t>The number of </a:t>
            </a:r>
            <a:r>
              <a:rPr lang="en-US" b="1" dirty="0"/>
              <a:t>negative</a:t>
            </a:r>
            <a:r>
              <a:rPr lang="en-US" dirty="0"/>
              <a:t> real zeros is equal to the number of sign changes in </a:t>
            </a:r>
            <a:r>
              <a:rPr lang="en-US" b="1" dirty="0"/>
              <a:t>f(-x) </a:t>
            </a:r>
            <a:r>
              <a:rPr lang="en-US" dirty="0"/>
              <a:t>or less by even number.</a:t>
            </a:r>
          </a:p>
        </p:txBody>
      </p:sp>
    </p:spTree>
    <p:extLst>
      <p:ext uri="{BB962C8B-B14F-4D97-AF65-F5344CB8AC3E}">
        <p14:creationId xmlns:p14="http://schemas.microsoft.com/office/powerpoint/2010/main" val="41197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5.7 Apply the Fundamental Theorem of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Determine the possible number of positive real zeros, negative real zeros, and imaginary zeros for g(x) = 2x</a:t>
            </a:r>
            <a:r>
              <a:rPr lang="en-US" sz="2000" baseline="30000" dirty="0"/>
              <a:t>4</a:t>
            </a:r>
            <a:r>
              <a:rPr lang="en-US" sz="2000" dirty="0"/>
              <a:t> – 3x</a:t>
            </a:r>
            <a:r>
              <a:rPr lang="en-US" sz="2000" baseline="30000" dirty="0"/>
              <a:t>3</a:t>
            </a:r>
            <a:r>
              <a:rPr lang="en-US" sz="2000" dirty="0"/>
              <a:t> + 9x</a:t>
            </a:r>
            <a:r>
              <a:rPr lang="en-US" sz="2000" baseline="30000" dirty="0"/>
              <a:t>2</a:t>
            </a:r>
            <a:r>
              <a:rPr lang="en-US" sz="2000" dirty="0"/>
              <a:t> – 12x + 4</a:t>
            </a:r>
          </a:p>
          <a:p>
            <a:pPr lvl="1"/>
            <a:r>
              <a:rPr lang="en-US" sz="2000" dirty="0"/>
              <a:t>Positive zeros:</a:t>
            </a:r>
          </a:p>
          <a:p>
            <a:pPr lvl="2"/>
            <a:r>
              <a:rPr lang="en-US" sz="2000" dirty="0"/>
              <a:t>4, 2, or 0</a:t>
            </a:r>
          </a:p>
          <a:p>
            <a:pPr lvl="1"/>
            <a:r>
              <a:rPr lang="en-US" sz="2000" dirty="0"/>
              <a:t>Negative zeros: g(-x) = 2x</a:t>
            </a:r>
            <a:r>
              <a:rPr lang="en-US" sz="2000" baseline="30000" dirty="0"/>
              <a:t>4</a:t>
            </a:r>
            <a:r>
              <a:rPr lang="en-US" sz="2000" dirty="0"/>
              <a:t> + 3x</a:t>
            </a:r>
            <a:r>
              <a:rPr lang="en-US" sz="2000" baseline="30000" dirty="0"/>
              <a:t>3</a:t>
            </a:r>
            <a:r>
              <a:rPr lang="en-US" sz="2000" dirty="0"/>
              <a:t> + 9x</a:t>
            </a:r>
            <a:r>
              <a:rPr lang="en-US" sz="2000" baseline="30000" dirty="0"/>
              <a:t>2</a:t>
            </a:r>
            <a:r>
              <a:rPr lang="en-US" sz="2000" dirty="0"/>
              <a:t> + 12x </a:t>
            </a:r>
            <a:r>
              <a:rPr lang="en-US" sz="2000"/>
              <a:t>+ 4</a:t>
            </a:r>
            <a:endParaRPr lang="en-US" sz="2000" dirty="0"/>
          </a:p>
          <a:p>
            <a:pPr lvl="2"/>
            <a:r>
              <a:rPr lang="en-US" sz="2000" dirty="0"/>
              <a:t>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87001"/>
              </p:ext>
            </p:extLst>
          </p:nvPr>
        </p:nvGraphicFramePr>
        <p:xfrm>
          <a:off x="1066800" y="3429000"/>
          <a:ext cx="6096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Positive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Negative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Imaginary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zero exponent property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ym typeface="Wingdings"/>
                  </a:rPr>
                  <a:t></a:t>
                </a:r>
                <a:r>
                  <a:rPr lang="en-US" sz="3200" dirty="0"/>
                  <a:t> negative exponent property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1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0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-1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-2</a:t>
                </a:r>
                <a:r>
                  <a:rPr lang="en-US" sz="2800" dirty="0"/>
                  <a:t> =</a:t>
                </a:r>
              </a:p>
              <a:p>
                <a:pPr lvl="1"/>
                <a:r>
                  <a:rPr lang="en-US" sz="2800" dirty="0"/>
                  <a:t>2</a:t>
                </a:r>
                <a:r>
                  <a:rPr lang="en-US" sz="2800" baseline="30000" dirty="0"/>
                  <a:t>-3</a:t>
                </a:r>
                <a:r>
                  <a:rPr lang="en-US" sz="2800" dirty="0"/>
                  <a:t> =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0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5.7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Analyze Graphs of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polynomial function, then</a:t>
            </a:r>
          </a:p>
          <a:p>
            <a:pPr lvl="1"/>
            <a:r>
              <a:rPr lang="en-US" dirty="0"/>
              <a:t>k is a zero or root</a:t>
            </a:r>
          </a:p>
          <a:p>
            <a:pPr lvl="1"/>
            <a:r>
              <a:rPr lang="en-US" dirty="0"/>
              <a:t>k is a solution of f(x) = 0</a:t>
            </a:r>
          </a:p>
          <a:p>
            <a:pPr lvl="1"/>
            <a:r>
              <a:rPr lang="en-US" dirty="0"/>
              <a:t>k is an x-intercept if k is real</a:t>
            </a:r>
          </a:p>
          <a:p>
            <a:pPr lvl="1"/>
            <a:r>
              <a:rPr lang="en-US" dirty="0"/>
              <a:t>x – k is a factor</a:t>
            </a:r>
          </a:p>
        </p:txBody>
      </p:sp>
    </p:spTree>
    <p:extLst>
      <p:ext uri="{BB962C8B-B14F-4D97-AF65-F5344CB8AC3E}">
        <p14:creationId xmlns:p14="http://schemas.microsoft.com/office/powerpoint/2010/main" val="85675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Analyze Graphs of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x-intercepts to graph a polynomial function</a:t>
            </a:r>
          </a:p>
          <a:p>
            <a:pPr lvl="0"/>
            <a:r>
              <a:rPr lang="en-US" dirty="0"/>
              <a:t>f(x) = ½ (x + 2)</a:t>
            </a:r>
            <a:r>
              <a:rPr lang="en-US" baseline="30000" dirty="0"/>
              <a:t>2</a:t>
            </a:r>
            <a:r>
              <a:rPr lang="en-US" dirty="0"/>
              <a:t>(x – 3)</a:t>
            </a:r>
          </a:p>
          <a:p>
            <a:pPr lvl="1"/>
            <a:r>
              <a:rPr lang="en-US" dirty="0"/>
              <a:t>since (x + 2) and (x – 3) are factors of the polynomial, the x-intercepts are -2 and 3</a:t>
            </a:r>
          </a:p>
          <a:p>
            <a:pPr lvl="1"/>
            <a:r>
              <a:rPr lang="en-US" dirty="0"/>
              <a:t>plot the x-intercepts</a:t>
            </a:r>
          </a:p>
          <a:p>
            <a:pPr lvl="1"/>
            <a:r>
              <a:rPr lang="en-US" dirty="0"/>
              <a:t>Create a table of values to finish plotting points around the x-intercepts</a:t>
            </a:r>
          </a:p>
          <a:p>
            <a:pPr lvl="1"/>
            <a:r>
              <a:rPr lang="en-US" dirty="0"/>
              <a:t>Draw a smooth curve through the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Analyze Graphs of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Graph f(x) = ½ (x + 2)</a:t>
            </a:r>
            <a:r>
              <a:rPr lang="en-US" baseline="30000" dirty="0"/>
              <a:t>2</a:t>
            </a:r>
            <a:r>
              <a:rPr lang="en-US" dirty="0"/>
              <a:t>(x – 3) 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475" y="1276350"/>
            <a:ext cx="3946525" cy="39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907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Analyze Graphs of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Turning Points</a:t>
            </a:r>
          </a:p>
          <a:p>
            <a:pPr lvl="1"/>
            <a:r>
              <a:rPr lang="en-US" dirty="0"/>
              <a:t>Local Maximum and minimum (turn from going up to down or down to up)</a:t>
            </a:r>
          </a:p>
          <a:p>
            <a:pPr lvl="1"/>
            <a:r>
              <a:rPr lang="en-US" dirty="0"/>
              <a:t>The graph of every polynomial function of degree n can have at most n-1 turning points.  </a:t>
            </a:r>
          </a:p>
          <a:p>
            <a:pPr lvl="1"/>
            <a:r>
              <a:rPr lang="en-US" dirty="0"/>
              <a:t>If a polynomial function has n distinct real zeros, the function will have exactly n-1 turning points.</a:t>
            </a:r>
          </a:p>
          <a:p>
            <a:pPr lvl="1"/>
            <a:r>
              <a:rPr lang="en-US" dirty="0"/>
              <a:t>Calculus lets you find the turning points easily.</a:t>
            </a:r>
          </a:p>
        </p:txBody>
      </p:sp>
    </p:spTree>
    <p:extLst>
      <p:ext uri="{BB962C8B-B14F-4D97-AF65-F5344CB8AC3E}">
        <p14:creationId xmlns:p14="http://schemas.microsoft.com/office/powerpoint/2010/main" val="293268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 Analyze Graphs of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turning points?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43077" t="23377" r="24615" b="31667"/>
          <a:stretch>
            <a:fillRect/>
          </a:stretch>
        </p:blipFill>
        <p:spPr bwMode="auto">
          <a:xfrm>
            <a:off x="5410200" y="1276350"/>
            <a:ext cx="3130788" cy="372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1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5.8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keep asking, “Where will I ever use this?”  Well today we are going to model a few situations with polynomial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699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Writing a function from the x-intercepts and one point</a:t>
            </a:r>
          </a:p>
          <a:p>
            <a:pPr lvl="1"/>
            <a:r>
              <a:rPr lang="en-US" sz="2400" dirty="0"/>
              <a:t>Write the function as factors with an </a:t>
            </a:r>
            <a:r>
              <a:rPr lang="en-US" sz="2400" i="1" dirty="0"/>
              <a:t>a</a:t>
            </a:r>
            <a:r>
              <a:rPr lang="en-US" sz="2400" dirty="0"/>
              <a:t> in front</a:t>
            </a:r>
          </a:p>
          <a:p>
            <a:pPr lvl="1"/>
            <a:r>
              <a:rPr lang="en-US" sz="2400" dirty="0"/>
              <a:t>y = a(x – p)(x – q)… </a:t>
            </a:r>
          </a:p>
          <a:p>
            <a:pPr lvl="1"/>
            <a:r>
              <a:rPr lang="en-US" sz="2400" dirty="0"/>
              <a:t>Use the other point to find a</a:t>
            </a:r>
          </a:p>
          <a:p>
            <a:pPr lvl="0"/>
            <a:r>
              <a:rPr lang="en-US" sz="2800" dirty="0"/>
              <a:t>Example:</a:t>
            </a:r>
          </a:p>
          <a:p>
            <a:pPr lvl="1"/>
            <a:r>
              <a:rPr lang="en-US" sz="2400" dirty="0"/>
              <a:t>x-intercepts are -2, 1, 3 and (0, 2)</a:t>
            </a:r>
          </a:p>
        </p:txBody>
      </p:sp>
    </p:spTree>
    <p:extLst>
      <p:ext uri="{BB962C8B-B14F-4D97-AF65-F5344CB8AC3E}">
        <p14:creationId xmlns:p14="http://schemas.microsoft.com/office/powerpoint/2010/main" val="26405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nth-order differences for the given function of degree n are nonzero and constant.</a:t>
            </a:r>
          </a:p>
          <a:p>
            <a:pPr lvl="1"/>
            <a:r>
              <a:rPr lang="en-US" dirty="0"/>
              <a:t>Find the values of the function for equally spaced intervals</a:t>
            </a:r>
          </a:p>
          <a:p>
            <a:pPr lvl="1"/>
            <a:r>
              <a:rPr lang="en-US" dirty="0"/>
              <a:t>Find the differences </a:t>
            </a:r>
            <a:r>
              <a:rPr lang="en-US"/>
              <a:t>of the </a:t>
            </a:r>
            <a:r>
              <a:rPr lang="en-US" i="1"/>
              <a:t>y</a:t>
            </a:r>
            <a:r>
              <a:rPr lang="en-US"/>
              <a:t> </a:t>
            </a:r>
            <a:r>
              <a:rPr lang="en-US" dirty="0"/>
              <a:t>values</a:t>
            </a:r>
          </a:p>
          <a:p>
            <a:pPr lvl="1"/>
            <a:r>
              <a:rPr lang="en-US" dirty="0"/>
              <a:t>Find the differences of the differences and repeat until all are the same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5</a:t>
            </a:r>
            <a:r>
              <a:rPr lang="en-US" baseline="30000" dirty="0"/>
              <a:t>-4</a:t>
            </a:r>
            <a:r>
              <a:rPr lang="en-US" dirty="0"/>
              <a:t> 5</a:t>
            </a:r>
            <a:r>
              <a:rPr lang="en-US" baseline="30000" dirty="0"/>
              <a:t>3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((-3)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=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(3</a:t>
            </a:r>
            <a:r>
              <a:rPr lang="en-US" baseline="30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y)</a:t>
            </a:r>
            <a:r>
              <a:rPr lang="en-US" baseline="30000" dirty="0"/>
              <a:t>2</a:t>
            </a:r>
            <a:r>
              <a:rPr lang="en-US" dirty="0"/>
              <a:t>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Show that the 3</a:t>
                </a:r>
                <a:r>
                  <a:rPr lang="en-US" baseline="30000" dirty="0"/>
                  <a:t>rd</a:t>
                </a:r>
                <a:r>
                  <a:rPr lang="en-US" dirty="0"/>
                  <a:t> order differences are constant of</a:t>
                </a:r>
                <a:br>
                  <a:rPr lang="en-US" dirty="0"/>
                </a:b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)=2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67" t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8340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Finding a model given several points</a:t>
            </a:r>
          </a:p>
          <a:p>
            <a:pPr lvl="1"/>
            <a:r>
              <a:rPr lang="en-US" sz="2800" dirty="0"/>
              <a:t>Find the degree of the function by finding the finite differences</a:t>
            </a:r>
          </a:p>
          <a:p>
            <a:pPr lvl="2"/>
            <a:r>
              <a:rPr lang="en-US" dirty="0"/>
              <a:t>Degree = order of constant nonzero finite differences</a:t>
            </a:r>
          </a:p>
          <a:p>
            <a:pPr lvl="1"/>
            <a:r>
              <a:rPr lang="en-US" sz="2800" dirty="0"/>
              <a:t>Write the basic standard form functions</a:t>
            </a:r>
            <a:br>
              <a:rPr lang="en-US" sz="2800" dirty="0"/>
            </a:br>
            <a:r>
              <a:rPr lang="en-US" sz="2800" dirty="0"/>
              <a:t>(i.e.  f(x) = ax</a:t>
            </a:r>
            <a:r>
              <a:rPr lang="en-US" sz="2800" baseline="30000" dirty="0"/>
              <a:t>3</a:t>
            </a:r>
            <a:r>
              <a:rPr lang="en-US" sz="2800" dirty="0"/>
              <a:t> + bx</a:t>
            </a:r>
            <a:r>
              <a:rPr lang="en-US" sz="2800" baseline="30000" dirty="0"/>
              <a:t>2</a:t>
            </a:r>
            <a:r>
              <a:rPr lang="en-US" sz="2800" dirty="0"/>
              <a:t> + cx + d</a:t>
            </a:r>
          </a:p>
          <a:p>
            <a:pPr lvl="1"/>
            <a:r>
              <a:rPr lang="en-US" sz="2800" dirty="0"/>
              <a:t>Fill in x and f(x) with the points</a:t>
            </a:r>
          </a:p>
          <a:p>
            <a:pPr lvl="1"/>
            <a:r>
              <a:rPr lang="en-US" sz="2800" dirty="0"/>
              <a:t>Use some method to find a, b, c, and d</a:t>
            </a:r>
          </a:p>
          <a:p>
            <a:pPr lvl="2"/>
            <a:r>
              <a:rPr lang="en-US" dirty="0"/>
              <a:t>Cramer’s rule or graphing calculator using matrices or computer program</a:t>
            </a:r>
          </a:p>
        </p:txBody>
      </p:sp>
    </p:spTree>
    <p:extLst>
      <p:ext uri="{BB962C8B-B14F-4D97-AF65-F5344CB8AC3E}">
        <p14:creationId xmlns:p14="http://schemas.microsoft.com/office/powerpoint/2010/main" val="27902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Find a polynomial function to fit: </a:t>
            </a:r>
          </a:p>
          <a:p>
            <a:pPr lvl="0"/>
            <a:r>
              <a:rPr lang="en-US" dirty="0"/>
              <a:t>f(1) = -2, f(2) = 2, f(3) = 12, f(4) = 28, f(5) = 50, f(6) = 78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Regressions on TI Graphing Calculator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Push STAT ↓ </a:t>
            </a:r>
            <a:r>
              <a:rPr lang="en-US" dirty="0">
                <a:sym typeface="Wingdings" pitchFamily="2" charset="2"/>
              </a:rPr>
              <a:t>Edit…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Clear lists, then enter x’s in 1</a:t>
            </a:r>
            <a:r>
              <a:rPr lang="en-US" baseline="30000" dirty="0">
                <a:sym typeface="Wingdings" pitchFamily="2" charset="2"/>
              </a:rPr>
              <a:t>st</a:t>
            </a:r>
            <a:r>
              <a:rPr lang="en-US" dirty="0">
                <a:sym typeface="Wingdings" pitchFamily="2" charset="2"/>
              </a:rPr>
              <a:t> column and y’s in 2</a:t>
            </a:r>
            <a:r>
              <a:rPr lang="en-US" baseline="30000" dirty="0">
                <a:sym typeface="Wingdings" pitchFamily="2" charset="2"/>
              </a:rPr>
              <a:t>nd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Push STAT  CALC </a:t>
            </a:r>
            <a:r>
              <a:rPr lang="en-US" dirty="0"/>
              <a:t>↓ (regression of your choice)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Push ENTER twice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your answer </a:t>
            </a:r>
          </a:p>
        </p:txBody>
      </p:sp>
    </p:spTree>
    <p:extLst>
      <p:ext uri="{BB962C8B-B14F-4D97-AF65-F5344CB8AC3E}">
        <p14:creationId xmlns:p14="http://schemas.microsoft.com/office/powerpoint/2010/main" val="252314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5.9 Write Polynomial Functions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Regressions using Microsoft Excel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Enter x’s and y’s into 2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Insert X Y Scatter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Chart Tools: Layout pick </a:t>
            </a:r>
            <a:r>
              <a:rPr lang="en-US" dirty="0" err="1"/>
              <a:t>Trendline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More </a:t>
            </a:r>
            <a:r>
              <a:rPr lang="en-US" dirty="0" err="1">
                <a:sym typeface="Wingdings" pitchFamily="2" charset="2"/>
              </a:rPr>
              <a:t>Trendline</a:t>
            </a:r>
            <a:r>
              <a:rPr lang="en-US" dirty="0">
                <a:sym typeface="Wingdings" pitchFamily="2" charset="2"/>
              </a:rPr>
              <a:t> 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Pick a Polynomial </a:t>
            </a:r>
            <a:r>
              <a:rPr lang="en-US" dirty="0" err="1">
                <a:sym typeface="Wingdings" pitchFamily="2" charset="2"/>
              </a:rPr>
              <a:t>trendline</a:t>
            </a:r>
            <a:r>
              <a:rPr lang="en-US" dirty="0">
                <a:sym typeface="Wingdings" pitchFamily="2" charset="2"/>
              </a:rPr>
              <a:t> and enter the degree of your function AND pick Display Equation on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Click Done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Read your answer off of the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2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 action="ppaction://hlinkpres?slideindex=1&amp;slidetitle="/>
              </a:rPr>
              <a:t>5.9 </a:t>
            </a:r>
            <a:r>
              <a:rPr lang="en-US" dirty="0">
                <a:hlinkClick r:id="rId3" action="ppaction://hlinkpres?slideindex=1&amp;slidetitle="/>
              </a:rPr>
              <a:t>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den>
                    </m:f>
                    <m:r>
                      <a:rPr lang="en-US" sz="32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en-US" sz="3200" i="1">
                        <a:latin typeface="Cambria Math"/>
                      </a:rPr>
                      <m:t>=</m:t>
                    </m:r>
                  </m:oMath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Use Properties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To multiply or divide scientific notation</a:t>
                </a:r>
              </a:p>
              <a:p>
                <a:pPr lvl="1"/>
                <a:r>
                  <a:rPr lang="en-US" sz="2800" dirty="0"/>
                  <a:t>think of the leading numbers as the coefficients and the power of 10 as the base and exponent.</a:t>
                </a:r>
              </a:p>
              <a:p>
                <a:pPr lvl="0"/>
                <a:r>
                  <a:rPr lang="en-US" sz="3200" dirty="0"/>
                  <a:t>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2</m:t>
                    </m:r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⋅</m:t>
                    </m:r>
                    <m:r>
                      <a:rPr lang="en-US" sz="2800" i="1" dirty="0" smtClean="0">
                        <a:latin typeface="Cambria Math"/>
                      </a:rPr>
                      <m:t>5</m:t>
                    </m:r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 dirty="0" smtClean="0">
                        <a:latin typeface="Cambria Math"/>
                      </a:rPr>
                      <m:t>=</m:t>
                    </m:r>
                  </m:oMath>
                </a14:m>
                <a:endParaRPr lang="en-US" sz="2800" dirty="0"/>
              </a:p>
              <a:p>
                <a:pPr lvl="1"/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00" t="-2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1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41453</TotalTime>
  <Words>4346</Words>
  <Application>Microsoft Office PowerPoint</Application>
  <PresentationFormat>On-screen Show (16:9)</PresentationFormat>
  <Paragraphs>649</Paragraphs>
  <Slides>75</Slides>
  <Notes>74</Notes>
  <HiddenSlides>9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Calibri</vt:lpstr>
      <vt:lpstr>Cambria</vt:lpstr>
      <vt:lpstr>Cambria Math</vt:lpstr>
      <vt:lpstr>Comic Sans MS</vt:lpstr>
      <vt:lpstr>Corbel</vt:lpstr>
      <vt:lpstr>Symbol</vt:lpstr>
      <vt:lpstr>Wingdings</vt:lpstr>
      <vt:lpstr>Orbit</vt:lpstr>
      <vt:lpstr>Equation</vt:lpstr>
      <vt:lpstr>Polynomials and Polynomial Functions</vt:lpstr>
      <vt:lpstr>PowerPoint Presentation</vt:lpstr>
      <vt:lpstr>5.1 Use Properties of Exponents</vt:lpstr>
      <vt:lpstr>5.1 Use Properties of Exponents</vt:lpstr>
      <vt:lpstr>5.1 Use Properties of Exponents</vt:lpstr>
      <vt:lpstr>5.1 Use Properties of Exponents</vt:lpstr>
      <vt:lpstr>5.1 Use Properties of Exponents</vt:lpstr>
      <vt:lpstr>5.1 Use Properties of Exponents</vt:lpstr>
      <vt:lpstr>5.1 Use Properties of Exponents</vt:lpstr>
      <vt:lpstr>Homework Quiz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5.2 Evaluate and Graph Polynomial Functions</vt:lpstr>
      <vt:lpstr>Homework Quiz</vt:lpstr>
      <vt:lpstr>5.3 Add, Subtract, and Multiply Polynomials</vt:lpstr>
      <vt:lpstr>5.3 Add, Subtract, and Multiply Polynomials</vt:lpstr>
      <vt:lpstr>5.3 Add, Subtract, and Multiply Polynomials</vt:lpstr>
      <vt:lpstr>5.3 Add, Subtract, and Multiply Polynomials</vt:lpstr>
      <vt:lpstr>5.3 Add, Subtract, and Multiply Polynomials</vt:lpstr>
      <vt:lpstr>5.3 Add, Subtract, and Multiply Polynomials</vt:lpstr>
      <vt:lpstr>Homework Quiz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5.4 Factor and Solve Polynomial Equations</vt:lpstr>
      <vt:lpstr>Homework Quiz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5.5 Apply the Remainder and Factor Theorems</vt:lpstr>
      <vt:lpstr>Homework Quiz</vt:lpstr>
      <vt:lpstr>5.6 Find Rational Zeros</vt:lpstr>
      <vt:lpstr>5.6 Find Rational Zeros</vt:lpstr>
      <vt:lpstr>5.6 Find Rational Zeros</vt:lpstr>
      <vt:lpstr>Homework Quiz</vt:lpstr>
      <vt:lpstr>5.7 Apply the Fundamental Theorem of Algebra</vt:lpstr>
      <vt:lpstr>5.7 Apply the Fundamental Theorem of Algebra</vt:lpstr>
      <vt:lpstr>5.7 Apply the Fundamental Theorem of Algebra</vt:lpstr>
      <vt:lpstr>5.7 Apply the Fundamental Theorem of Algebra</vt:lpstr>
      <vt:lpstr>5.7 Apply the Fundamental Theorem of Algebra</vt:lpstr>
      <vt:lpstr>5.7 Apply the Fundamental Theorem of Algebra</vt:lpstr>
      <vt:lpstr>5.7 Apply the Fundamental Theorem of Algebra</vt:lpstr>
      <vt:lpstr>Homework Quiz</vt:lpstr>
      <vt:lpstr>5.8 Analyze Graphs of Polynomial Functions</vt:lpstr>
      <vt:lpstr>5.8 Analyze Graphs of Polynomial Functions</vt:lpstr>
      <vt:lpstr>5.8 Analyze Graphs of Polynomial Functions</vt:lpstr>
      <vt:lpstr>5.8 Analyze Graphs of Polynomial Functions</vt:lpstr>
      <vt:lpstr>5.8 Analyze Graphs of Polynomial Functions</vt:lpstr>
      <vt:lpstr>Homework Quiz</vt:lpstr>
      <vt:lpstr>5.9 Write Polynomial Functions and Models</vt:lpstr>
      <vt:lpstr>5.9 Write Polynomial Functions and Models</vt:lpstr>
      <vt:lpstr>5.9 Write Polynomial Functions and Models</vt:lpstr>
      <vt:lpstr>5.9 Write Polynomial Functions and Models</vt:lpstr>
      <vt:lpstr>5.9 Write Polynomial Functions and Models</vt:lpstr>
      <vt:lpstr>5.9 Write Polynomial Functions and Models</vt:lpstr>
      <vt:lpstr>5.9 Write Polynomial Functions and Models</vt:lpstr>
      <vt:lpstr>5.9 Write Polynomial Functions and Models</vt:lpstr>
      <vt:lpstr>Homework Quiz</vt:lpstr>
    </vt:vector>
  </TitlesOfParts>
  <Company>Andrews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 and Polynomial Functions</dc:title>
  <dc:creator>Richard  Wright</dc:creator>
  <cp:lastModifiedBy>Richard Wright</cp:lastModifiedBy>
  <cp:revision>96</cp:revision>
  <cp:lastPrinted>2020-11-05T14:11:52Z</cp:lastPrinted>
  <dcterms:created xsi:type="dcterms:W3CDTF">2010-10-12T19:15:22Z</dcterms:created>
  <dcterms:modified xsi:type="dcterms:W3CDTF">2020-11-05T14:13:32Z</dcterms:modified>
</cp:coreProperties>
</file>