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7"/>
  </p:notesMasterIdLst>
  <p:sldIdLst>
    <p:sldId id="256" r:id="rId2"/>
    <p:sldId id="332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323" r:id="rId11"/>
    <p:sldId id="266" r:id="rId12"/>
    <p:sldId id="267" r:id="rId13"/>
    <p:sldId id="268" r:id="rId14"/>
    <p:sldId id="265" r:id="rId15"/>
    <p:sldId id="269" r:id="rId16"/>
    <p:sldId id="270" r:id="rId17"/>
    <p:sldId id="271" r:id="rId18"/>
    <p:sldId id="272" r:id="rId19"/>
    <p:sldId id="273" r:id="rId20"/>
    <p:sldId id="324" r:id="rId21"/>
    <p:sldId id="274" r:id="rId22"/>
    <p:sldId id="275" r:id="rId23"/>
    <p:sldId id="276" r:id="rId24"/>
    <p:sldId id="277" r:id="rId25"/>
    <p:sldId id="278" r:id="rId26"/>
    <p:sldId id="279" r:id="rId27"/>
    <p:sldId id="325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326" r:id="rId38"/>
    <p:sldId id="289" r:id="rId39"/>
    <p:sldId id="290" r:id="rId40"/>
    <p:sldId id="333" r:id="rId41"/>
    <p:sldId id="291" r:id="rId42"/>
    <p:sldId id="292" r:id="rId43"/>
    <p:sldId id="293" r:id="rId44"/>
    <p:sldId id="294" r:id="rId45"/>
    <p:sldId id="296" r:id="rId46"/>
    <p:sldId id="297" r:id="rId47"/>
    <p:sldId id="298" r:id="rId48"/>
    <p:sldId id="327" r:id="rId49"/>
    <p:sldId id="299" r:id="rId50"/>
    <p:sldId id="300" r:id="rId51"/>
    <p:sldId id="301" r:id="rId52"/>
    <p:sldId id="328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29" r:id="rId61"/>
    <p:sldId id="309" r:id="rId62"/>
    <p:sldId id="310" r:id="rId63"/>
    <p:sldId id="311" r:id="rId64"/>
    <p:sldId id="312" r:id="rId65"/>
    <p:sldId id="313" r:id="rId66"/>
    <p:sldId id="330" r:id="rId67"/>
    <p:sldId id="314" r:id="rId68"/>
    <p:sldId id="315" r:id="rId69"/>
    <p:sldId id="316" r:id="rId70"/>
    <p:sldId id="317" r:id="rId71"/>
    <p:sldId id="318" r:id="rId72"/>
    <p:sldId id="319" r:id="rId73"/>
    <p:sldId id="321" r:id="rId74"/>
    <p:sldId id="322" r:id="rId75"/>
    <p:sldId id="331" r:id="rId76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20" autoAdjust="0"/>
    <p:restoredTop sz="94660"/>
  </p:normalViewPr>
  <p:slideViewPr>
    <p:cSldViewPr>
      <p:cViewPr varScale="1">
        <p:scale>
          <a:sx n="108" d="100"/>
          <a:sy n="108" d="100"/>
        </p:scale>
        <p:origin x="706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A3403EB-1AA7-4F54-91D0-8EF7868AD3DE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CB7EF06-478E-461A-BCED-F4742B039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52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7300" b="1" dirty="0"/>
              <a:t>Algebra II 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90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5690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982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9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2"/>
            <a:r>
              <a:rPr lang="en-US" dirty="0"/>
              <a:t>ANS:  the x was replaced by the 3, so in the polynomial replace the x with 3 and simplify.</a:t>
            </a:r>
          </a:p>
          <a:p>
            <a:pPr lvl="3"/>
            <a:r>
              <a:rPr lang="en-US" sz="2400" dirty="0"/>
              <a:t>f(3) = 4(3)</a:t>
            </a:r>
            <a:r>
              <a:rPr lang="en-US" sz="2400" baseline="30000" dirty="0"/>
              <a:t>3</a:t>
            </a:r>
            <a:r>
              <a:rPr lang="en-US" sz="2400" dirty="0"/>
              <a:t> + 2(3)</a:t>
            </a:r>
            <a:r>
              <a:rPr lang="en-US" sz="2400" baseline="30000" dirty="0"/>
              <a:t>2</a:t>
            </a:r>
            <a:r>
              <a:rPr lang="en-US" sz="2400" dirty="0"/>
              <a:t> + 2(3) + 5 </a:t>
            </a:r>
            <a:r>
              <a:rPr lang="en-US" sz="2400" dirty="0">
                <a:sym typeface="Wingdings"/>
              </a:rPr>
              <a:t></a:t>
            </a:r>
            <a:r>
              <a:rPr lang="en-US" sz="2400" dirty="0"/>
              <a:t> 4(27) + 2(9) + 6 + 5 </a:t>
            </a:r>
            <a:r>
              <a:rPr lang="en-US" sz="2400" dirty="0">
                <a:sym typeface="Wingdings"/>
              </a:rPr>
              <a:t></a:t>
            </a:r>
            <a:r>
              <a:rPr lang="en-US" sz="2400" dirty="0"/>
              <a:t> 108 + 18 + 11 </a:t>
            </a:r>
            <a:r>
              <a:rPr lang="en-US" sz="2400" dirty="0">
                <a:sym typeface="Wingdings"/>
              </a:rPr>
              <a:t></a:t>
            </a:r>
            <a:r>
              <a:rPr lang="en-US" sz="2400" dirty="0"/>
              <a:t> 137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9782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(this is for even degree with positive first term)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3213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defTabSz="931774">
              <a:defRPr/>
            </a:pPr>
            <a:r>
              <a:rPr lang="en-US" sz="2900" dirty="0"/>
              <a:t>Make table, points are (-3, -37), (-2, -16), (-1, -7), (0, -4), (1, -1), (2, 8), (3, 29)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524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595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1202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2x</a:t>
            </a:r>
            <a:r>
              <a:rPr lang="en-US" baseline="30000" dirty="0"/>
              <a:t>2</a:t>
            </a:r>
            <a:r>
              <a:rPr lang="en-US" dirty="0"/>
              <a:t> – 5x – 8</a:t>
            </a:r>
          </a:p>
          <a:p>
            <a:r>
              <a:rPr lang="en-US" dirty="0"/>
              <a:t>-2x</a:t>
            </a:r>
            <a:r>
              <a:rPr lang="en-US" baseline="30000" dirty="0"/>
              <a:t>3</a:t>
            </a:r>
            <a:r>
              <a:rPr lang="en-US" dirty="0"/>
              <a:t> + 9x</a:t>
            </a:r>
            <a:r>
              <a:rPr lang="en-US" baseline="30000" dirty="0"/>
              <a:t>2</a:t>
            </a:r>
            <a:r>
              <a:rPr lang="en-US" dirty="0"/>
              <a:t> – x – 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à"/>
            </a:pPr>
            <a:r>
              <a:rPr lang="en-US" dirty="0"/>
              <a:t>x(x + 4) – 3(x + 4)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x</a:t>
            </a:r>
            <a:r>
              <a:rPr lang="en-US" baseline="30000" dirty="0"/>
              <a:t>2</a:t>
            </a:r>
            <a:r>
              <a:rPr lang="en-US" dirty="0"/>
              <a:t> + 4x – 3x – 12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x</a:t>
            </a:r>
            <a:r>
              <a:rPr lang="en-US" baseline="30000" dirty="0"/>
              <a:t>2</a:t>
            </a:r>
            <a:r>
              <a:rPr lang="en-US" dirty="0"/>
              <a:t> + x – 12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sym typeface="Wingdings"/>
              </a:rPr>
              <a:t></a:t>
            </a:r>
            <a:r>
              <a:rPr lang="en-US" dirty="0"/>
              <a:t> x(x</a:t>
            </a:r>
            <a:r>
              <a:rPr lang="en-US" baseline="30000" dirty="0"/>
              <a:t>2</a:t>
            </a:r>
            <a:r>
              <a:rPr lang="en-US" dirty="0"/>
              <a:t> + 3x – 4) + 2(x</a:t>
            </a:r>
            <a:r>
              <a:rPr lang="en-US" baseline="30000" dirty="0"/>
              <a:t>2</a:t>
            </a:r>
            <a:r>
              <a:rPr lang="en-US" dirty="0"/>
              <a:t> + 3x – 4)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x</a:t>
            </a:r>
            <a:r>
              <a:rPr lang="en-US" baseline="30000" dirty="0"/>
              <a:t>3</a:t>
            </a:r>
            <a:r>
              <a:rPr lang="en-US" dirty="0"/>
              <a:t> + 3x</a:t>
            </a:r>
            <a:r>
              <a:rPr lang="en-US" baseline="30000" dirty="0"/>
              <a:t>2</a:t>
            </a:r>
            <a:r>
              <a:rPr lang="en-US" dirty="0"/>
              <a:t> – 4x + 2x</a:t>
            </a:r>
            <a:r>
              <a:rPr lang="en-US" baseline="30000" dirty="0"/>
              <a:t>2</a:t>
            </a:r>
            <a:r>
              <a:rPr lang="en-US" dirty="0"/>
              <a:t> + 6x – 8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x</a:t>
            </a:r>
            <a:r>
              <a:rPr lang="en-US" baseline="30000" dirty="0"/>
              <a:t>3</a:t>
            </a:r>
            <a:r>
              <a:rPr lang="en-US" dirty="0"/>
              <a:t> + 5x</a:t>
            </a:r>
            <a:r>
              <a:rPr lang="en-US" baseline="30000" dirty="0"/>
              <a:t>2</a:t>
            </a:r>
            <a:r>
              <a:rPr lang="en-US" dirty="0"/>
              <a:t> + 2x – 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2" defTabSz="931774">
              <a:defRPr/>
            </a:pPr>
            <a:r>
              <a:rPr lang="en-US" dirty="0">
                <a:sym typeface="Wingdings"/>
              </a:rPr>
              <a:t></a:t>
            </a:r>
            <a:r>
              <a:rPr lang="en-US" dirty="0"/>
              <a:t> (x(x + 2) – 1(x + 2))(x + 3)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(x</a:t>
            </a:r>
            <a:r>
              <a:rPr lang="en-US" baseline="30000" dirty="0"/>
              <a:t>2</a:t>
            </a:r>
            <a:r>
              <a:rPr lang="en-US" dirty="0"/>
              <a:t> + 2x – 1x – 2)(x + 3)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(x</a:t>
            </a:r>
            <a:r>
              <a:rPr lang="en-US" baseline="30000" dirty="0"/>
              <a:t>2</a:t>
            </a:r>
            <a:r>
              <a:rPr lang="en-US" dirty="0"/>
              <a:t> + x – 2)(x +3)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x</a:t>
            </a:r>
            <a:r>
              <a:rPr lang="en-US" baseline="30000" dirty="0"/>
              <a:t>2</a:t>
            </a:r>
            <a:r>
              <a:rPr lang="en-US" dirty="0"/>
              <a:t>(x + 3) + x(x + 3) – 2(x + 3)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x</a:t>
            </a:r>
            <a:r>
              <a:rPr lang="en-US" baseline="30000" dirty="0"/>
              <a:t>3</a:t>
            </a:r>
            <a:r>
              <a:rPr lang="en-US" dirty="0"/>
              <a:t> + 3x</a:t>
            </a:r>
            <a:r>
              <a:rPr lang="en-US" baseline="30000" dirty="0"/>
              <a:t>2</a:t>
            </a:r>
            <a:r>
              <a:rPr lang="en-US" dirty="0"/>
              <a:t> + x</a:t>
            </a:r>
            <a:r>
              <a:rPr lang="en-US" baseline="30000" dirty="0"/>
              <a:t>2</a:t>
            </a:r>
            <a:r>
              <a:rPr lang="en-US" dirty="0"/>
              <a:t> + 3x – 2x – 6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x</a:t>
            </a:r>
            <a:r>
              <a:rPr lang="en-US" baseline="30000" dirty="0"/>
              <a:t>3</a:t>
            </a:r>
            <a:r>
              <a:rPr lang="en-US" dirty="0"/>
              <a:t> + 4x</a:t>
            </a:r>
            <a:r>
              <a:rPr lang="en-US" baseline="30000" dirty="0"/>
              <a:t>2</a:t>
            </a:r>
            <a:r>
              <a:rPr lang="en-US" dirty="0"/>
              <a:t> + x – 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087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defTabSz="931774">
              <a:defRPr/>
            </a:pPr>
            <a:r>
              <a:rPr lang="en-US" sz="2900" dirty="0">
                <a:sym typeface="Wingdings"/>
              </a:rPr>
              <a:t></a:t>
            </a:r>
            <a:r>
              <a:rPr lang="en-US" sz="2900" dirty="0"/>
              <a:t> x</a:t>
            </a:r>
            <a:r>
              <a:rPr lang="en-US" sz="2900" baseline="30000" dirty="0"/>
              <a:t>2</a:t>
            </a:r>
            <a:r>
              <a:rPr lang="en-US" sz="2900" dirty="0"/>
              <a:t> – 2(3)x + 3</a:t>
            </a:r>
            <a:r>
              <a:rPr lang="en-US" sz="2900" baseline="30000" dirty="0"/>
              <a:t>2</a:t>
            </a:r>
            <a:r>
              <a:rPr lang="en-US" sz="2900" dirty="0"/>
              <a:t> </a:t>
            </a:r>
            <a:r>
              <a:rPr lang="en-US" sz="2900" dirty="0">
                <a:sym typeface="Wingdings"/>
              </a:rPr>
              <a:t></a:t>
            </a:r>
            <a:r>
              <a:rPr lang="en-US" sz="2900" dirty="0"/>
              <a:t> x</a:t>
            </a:r>
            <a:r>
              <a:rPr lang="en-US" sz="2900" baseline="30000" dirty="0"/>
              <a:t>2</a:t>
            </a:r>
            <a:r>
              <a:rPr lang="en-US" sz="2900" dirty="0"/>
              <a:t> – 6x + 9</a:t>
            </a:r>
          </a:p>
          <a:p>
            <a:pPr marL="0" lvl="1" defTabSz="931774">
              <a:defRPr/>
            </a:pPr>
            <a:r>
              <a:rPr lang="en-US" sz="2900" dirty="0">
                <a:sym typeface="Wingdings"/>
              </a:rPr>
              <a:t></a:t>
            </a:r>
            <a:r>
              <a:rPr lang="en-US" sz="2900" dirty="0"/>
              <a:t> x</a:t>
            </a:r>
            <a:r>
              <a:rPr lang="en-US" sz="2900" baseline="30000" dirty="0"/>
              <a:t>3</a:t>
            </a:r>
            <a:r>
              <a:rPr lang="en-US" sz="2900" dirty="0"/>
              <a:t> + 3x</a:t>
            </a:r>
            <a:r>
              <a:rPr lang="en-US" sz="2900" baseline="30000" dirty="0"/>
              <a:t>2</a:t>
            </a:r>
            <a:r>
              <a:rPr lang="en-US" sz="2900" dirty="0"/>
              <a:t>(2) + 3x2</a:t>
            </a:r>
            <a:r>
              <a:rPr lang="en-US" sz="2900" baseline="30000" dirty="0"/>
              <a:t>2</a:t>
            </a:r>
            <a:r>
              <a:rPr lang="en-US" sz="2900" dirty="0"/>
              <a:t> + 2</a:t>
            </a:r>
            <a:r>
              <a:rPr lang="en-US" sz="2900" baseline="30000" dirty="0"/>
              <a:t>3</a:t>
            </a:r>
            <a:r>
              <a:rPr lang="en-US" sz="2900" dirty="0"/>
              <a:t> </a:t>
            </a:r>
            <a:r>
              <a:rPr lang="en-US" sz="2900" dirty="0">
                <a:sym typeface="Wingdings"/>
              </a:rPr>
              <a:t></a:t>
            </a:r>
            <a:r>
              <a:rPr lang="en-US" sz="2900" dirty="0"/>
              <a:t> x</a:t>
            </a:r>
            <a:r>
              <a:rPr lang="en-US" sz="2900" baseline="30000" dirty="0"/>
              <a:t>3</a:t>
            </a:r>
            <a:r>
              <a:rPr lang="en-US" sz="2900" dirty="0"/>
              <a:t> + 6x</a:t>
            </a:r>
            <a:r>
              <a:rPr lang="en-US" sz="2900" baseline="30000" dirty="0"/>
              <a:t>2</a:t>
            </a:r>
            <a:r>
              <a:rPr lang="en-US" sz="2900" dirty="0"/>
              <a:t> + 12x + 8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301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2562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3xy(x + 2 – 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(3x – y</a:t>
            </a:r>
            <a:r>
              <a:rPr lang="en-US" baseline="30000" dirty="0"/>
              <a:t>2</a:t>
            </a:r>
            <a:r>
              <a:rPr lang="en-US" dirty="0"/>
              <a:t>)(3x + y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r>
              <a:rPr lang="en-US" dirty="0"/>
              <a:t>(2x + 3)(4x</a:t>
            </a:r>
            <a:r>
              <a:rPr lang="en-US" baseline="30000" dirty="0"/>
              <a:t>2</a:t>
            </a:r>
            <a:r>
              <a:rPr lang="en-US" dirty="0"/>
              <a:t> – 6x + 9)</a:t>
            </a:r>
          </a:p>
          <a:p>
            <a:r>
              <a:rPr lang="en-US" dirty="0"/>
              <a:t>(y – 2)(y</a:t>
            </a:r>
            <a:r>
              <a:rPr lang="en-US" baseline="30000" dirty="0"/>
              <a:t>2</a:t>
            </a:r>
            <a:r>
              <a:rPr lang="en-US" dirty="0"/>
              <a:t> + 2y + 4)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3233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(x+2)(x+5)</a:t>
            </a:r>
          </a:p>
          <a:p>
            <a:r>
              <a:rPr lang="en-US" dirty="0"/>
              <a:t>(x – 3)(x + 6)</a:t>
            </a:r>
          </a:p>
          <a:p>
            <a:r>
              <a:rPr lang="en-US" dirty="0"/>
              <a:t>(2x – 5)(3x + 4)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(b</a:t>
            </a:r>
            <a:r>
              <a:rPr lang="en-US" baseline="30000" dirty="0"/>
              <a:t>3</a:t>
            </a:r>
            <a:r>
              <a:rPr lang="en-US" dirty="0"/>
              <a:t> – 3b</a:t>
            </a:r>
            <a:r>
              <a:rPr lang="en-US" baseline="30000" dirty="0"/>
              <a:t>2</a:t>
            </a:r>
            <a:r>
              <a:rPr lang="en-US" dirty="0"/>
              <a:t>) + (-4b + 12) = b</a:t>
            </a:r>
            <a:r>
              <a:rPr lang="en-US" baseline="30000" dirty="0"/>
              <a:t>2</a:t>
            </a:r>
            <a:r>
              <a:rPr lang="en-US" dirty="0"/>
              <a:t>(b – 3) + -4(b – 3) = (b – 3)(</a:t>
            </a:r>
            <a:r>
              <a:rPr lang="en-US"/>
              <a:t>b</a:t>
            </a:r>
            <a:r>
              <a:rPr lang="en-US" baseline="30000"/>
              <a:t>2</a:t>
            </a:r>
            <a:r>
              <a:rPr lang="en-US"/>
              <a:t> - </a:t>
            </a:r>
            <a:r>
              <a:rPr lang="en-US" dirty="0"/>
              <a:t>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x(a</a:t>
            </a:r>
            <a:r>
              <a:rPr lang="en-US" baseline="30000" dirty="0"/>
              <a:t>2</a:t>
            </a:r>
            <a:r>
              <a:rPr lang="en-US" dirty="0"/>
              <a:t> – b</a:t>
            </a:r>
            <a:r>
              <a:rPr lang="en-US" baseline="30000" dirty="0"/>
              <a:t>2</a:t>
            </a:r>
            <a:r>
              <a:rPr lang="en-US" dirty="0"/>
              <a:t>) + y(a</a:t>
            </a:r>
            <a:r>
              <a:rPr lang="en-US" baseline="30000" dirty="0"/>
              <a:t>2</a:t>
            </a:r>
            <a:r>
              <a:rPr lang="en-US" dirty="0"/>
              <a:t> – b</a:t>
            </a:r>
            <a:r>
              <a:rPr lang="en-US" baseline="30000" dirty="0"/>
              <a:t>2</a:t>
            </a:r>
            <a:r>
              <a:rPr lang="en-US" dirty="0"/>
              <a:t>) = (x + y)(a</a:t>
            </a:r>
            <a:r>
              <a:rPr lang="en-US" baseline="30000" dirty="0"/>
              <a:t>2</a:t>
            </a:r>
            <a:r>
              <a:rPr lang="en-US" dirty="0"/>
              <a:t> – b</a:t>
            </a:r>
            <a:r>
              <a:rPr lang="en-US" baseline="30000" dirty="0"/>
              <a:t>2</a:t>
            </a:r>
            <a:r>
              <a:rPr lang="en-US" dirty="0"/>
              <a:t>) = (x + y)(a – b)(a + b)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3z(a</a:t>
            </a:r>
            <a:r>
              <a:rPr lang="en-US" baseline="30000" dirty="0"/>
              <a:t>2</a:t>
            </a:r>
            <a:r>
              <a:rPr lang="en-US" dirty="0"/>
              <a:t> – 9) = 3z(a – 3)(a + 3)</a:t>
            </a:r>
          </a:p>
          <a:p>
            <a:r>
              <a:rPr lang="en-US" dirty="0"/>
              <a:t>(n</a:t>
            </a:r>
            <a:r>
              <a:rPr lang="en-US" baseline="30000" dirty="0"/>
              <a:t>2</a:t>
            </a:r>
            <a:r>
              <a:rPr lang="en-US" dirty="0"/>
              <a:t> – 9)(n</a:t>
            </a:r>
            <a:r>
              <a:rPr lang="en-US" baseline="30000" dirty="0"/>
              <a:t>2</a:t>
            </a:r>
            <a:r>
              <a:rPr lang="en-US" dirty="0"/>
              <a:t> + 9) = (n</a:t>
            </a:r>
            <a:r>
              <a:rPr lang="en-US" baseline="30000" dirty="0"/>
              <a:t>2</a:t>
            </a:r>
            <a:r>
              <a:rPr lang="en-US" dirty="0"/>
              <a:t> + 9)(n – 3)(n + 3)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65196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2" defTabSz="931774">
              <a:defRPr/>
            </a:pPr>
            <a:r>
              <a:rPr lang="en-US" dirty="0"/>
              <a:t>ANS:  2x</a:t>
            </a:r>
            <a:r>
              <a:rPr lang="en-US" baseline="30000" dirty="0"/>
              <a:t>5</a:t>
            </a:r>
            <a:r>
              <a:rPr lang="en-US" dirty="0"/>
              <a:t> – 162x = 0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2x(x</a:t>
            </a:r>
            <a:r>
              <a:rPr lang="en-US" baseline="30000" dirty="0"/>
              <a:t>4</a:t>
            </a:r>
            <a:r>
              <a:rPr lang="en-US" dirty="0"/>
              <a:t> – 81) = 0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2x(x</a:t>
            </a:r>
            <a:r>
              <a:rPr lang="en-US" baseline="30000" dirty="0"/>
              <a:t>2</a:t>
            </a:r>
            <a:r>
              <a:rPr lang="en-US" dirty="0"/>
              <a:t> – 9)(x</a:t>
            </a:r>
            <a:r>
              <a:rPr lang="en-US" baseline="30000" dirty="0"/>
              <a:t>2</a:t>
            </a:r>
            <a:r>
              <a:rPr lang="en-US" dirty="0"/>
              <a:t> + 9) = 0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2x(x – 3)(x + 3)(x</a:t>
            </a:r>
            <a:r>
              <a:rPr lang="en-US" baseline="30000" dirty="0"/>
              <a:t>2</a:t>
            </a:r>
            <a:r>
              <a:rPr lang="en-US" dirty="0"/>
              <a:t> + 9) = 0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2x = 0, x – 3 = 0, x + 3 = 0, x</a:t>
            </a:r>
            <a:r>
              <a:rPr lang="en-US" baseline="30000" dirty="0"/>
              <a:t>2</a:t>
            </a:r>
            <a:r>
              <a:rPr lang="en-US" dirty="0"/>
              <a:t> + 9 = 0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x = 0, 3, -3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3948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5020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5431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−7+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 smtClean="0">
                    <a:latin typeface="Cambria Math" panose="02040503050406030204" pitchFamily="18" charset="0"/>
                  </a:rPr>
                  <a:t>𝑥^2+2𝑥−7+24/(𝑥+2)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79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(x </a:t>
            </a:r>
            <a:r>
              <a:rPr lang="en-US" dirty="0" err="1"/>
              <a:t>x</a:t>
            </a:r>
            <a:r>
              <a:rPr lang="en-US" dirty="0"/>
              <a:t>)(x </a:t>
            </a:r>
            <a:r>
              <a:rPr lang="en-US" dirty="0" err="1"/>
              <a:t>x</a:t>
            </a:r>
            <a:r>
              <a:rPr lang="en-US" dirty="0"/>
              <a:t> </a:t>
            </a:r>
            <a:r>
              <a:rPr lang="en-US" dirty="0" err="1"/>
              <a:t>x</a:t>
            </a:r>
            <a:r>
              <a:rPr lang="en-US" dirty="0"/>
              <a:t>) = x</a:t>
            </a:r>
            <a:r>
              <a:rPr lang="en-US" baseline="30000" dirty="0"/>
              <a:t>2 + 3</a:t>
            </a:r>
            <a:r>
              <a:rPr lang="en-US" dirty="0"/>
              <a:t> = x</a:t>
            </a:r>
            <a:r>
              <a:rPr lang="en-US" baseline="30000" dirty="0"/>
              <a:t>5</a:t>
            </a:r>
          </a:p>
          <a:p>
            <a:r>
              <a:rPr lang="en-US" dirty="0"/>
              <a:t>6</a:t>
            </a:r>
            <a:r>
              <a:rPr lang="en-US" baseline="30000" dirty="0"/>
              <a:t>3</a:t>
            </a:r>
            <a:r>
              <a:rPr lang="en-US" dirty="0"/>
              <a:t> = 216; 2</a:t>
            </a:r>
            <a:r>
              <a:rPr lang="en-US" baseline="30000" dirty="0"/>
              <a:t>3</a:t>
            </a:r>
            <a:r>
              <a:rPr lang="en-US" dirty="0"/>
              <a:t> · 3</a:t>
            </a:r>
            <a:r>
              <a:rPr lang="en-US" baseline="30000" dirty="0"/>
              <a:t>3</a:t>
            </a:r>
            <a:r>
              <a:rPr lang="en-US" dirty="0"/>
              <a:t> = 8 · 27 = 216</a:t>
            </a:r>
          </a:p>
          <a:p>
            <a:r>
              <a:rPr lang="en-US" dirty="0"/>
              <a:t>(2 · 2 · 2)</a:t>
            </a:r>
            <a:r>
              <a:rPr lang="en-US" baseline="30000" dirty="0"/>
              <a:t>4</a:t>
            </a:r>
            <a:r>
              <a:rPr lang="en-US" dirty="0"/>
              <a:t> = 2</a:t>
            </a:r>
            <a:r>
              <a:rPr lang="en-US" baseline="30000" dirty="0"/>
              <a:t>4</a:t>
            </a:r>
            <a:r>
              <a:rPr lang="en-US" dirty="0"/>
              <a:t> · 2</a:t>
            </a:r>
            <a:r>
              <a:rPr lang="en-US" baseline="30000" dirty="0"/>
              <a:t>4</a:t>
            </a:r>
            <a:r>
              <a:rPr lang="en-US" dirty="0"/>
              <a:t> · 2</a:t>
            </a:r>
            <a:r>
              <a:rPr lang="en-US" baseline="30000" dirty="0"/>
              <a:t>4</a:t>
            </a:r>
            <a:r>
              <a:rPr lang="en-US" dirty="0"/>
              <a:t> = 16 · 16 · 16 = 4096; (2</a:t>
            </a:r>
            <a:r>
              <a:rPr lang="en-US" baseline="30000" dirty="0"/>
              <a:t>3</a:t>
            </a:r>
            <a:r>
              <a:rPr lang="en-US" dirty="0"/>
              <a:t>)</a:t>
            </a:r>
            <a:r>
              <a:rPr lang="en-US" baseline="30000" dirty="0"/>
              <a:t>4</a:t>
            </a:r>
            <a:r>
              <a:rPr lang="en-US" dirty="0"/>
              <a:t> = 2</a:t>
            </a:r>
            <a:r>
              <a:rPr lang="en-US" baseline="30000" dirty="0"/>
              <a:t>12</a:t>
            </a:r>
            <a:r>
              <a:rPr lang="en-US" dirty="0"/>
              <a:t> = 4096</a:t>
            </a:r>
          </a:p>
          <a:p>
            <a:r>
              <a:rPr lang="en-US" dirty="0"/>
              <a:t>(x </a:t>
            </a:r>
            <a:r>
              <a:rPr lang="en-US" dirty="0" err="1"/>
              <a:t>x</a:t>
            </a:r>
            <a:r>
              <a:rPr lang="en-US" dirty="0"/>
              <a:t> </a:t>
            </a:r>
            <a:r>
              <a:rPr lang="en-US" dirty="0" err="1"/>
              <a:t>x</a:t>
            </a:r>
            <a:r>
              <a:rPr lang="en-US" dirty="0"/>
              <a:t> </a:t>
            </a:r>
            <a:r>
              <a:rPr lang="en-US" dirty="0" err="1"/>
              <a:t>x</a:t>
            </a:r>
            <a:r>
              <a:rPr lang="en-US" dirty="0"/>
              <a:t>)/(x </a:t>
            </a:r>
            <a:r>
              <a:rPr lang="en-US" dirty="0" err="1"/>
              <a:t>x</a:t>
            </a:r>
            <a:r>
              <a:rPr lang="en-US" dirty="0"/>
              <a:t>) = x </a:t>
            </a:r>
            <a:r>
              <a:rPr lang="en-US" dirty="0" err="1"/>
              <a:t>x</a:t>
            </a:r>
            <a:r>
              <a:rPr lang="en-US" dirty="0"/>
              <a:t> = x</a:t>
            </a:r>
            <a:r>
              <a:rPr lang="en-US" baseline="30000" dirty="0"/>
              <a:t>2</a:t>
            </a:r>
            <a:r>
              <a:rPr lang="en-US" dirty="0"/>
              <a:t>; x</a:t>
            </a:r>
            <a:r>
              <a:rPr lang="en-US" baseline="30000" dirty="0"/>
              <a:t>4</a:t>
            </a:r>
            <a:r>
              <a:rPr lang="en-US" dirty="0"/>
              <a:t> / x</a:t>
            </a:r>
            <a:r>
              <a:rPr lang="en-US" baseline="30000" dirty="0"/>
              <a:t>2</a:t>
            </a:r>
            <a:r>
              <a:rPr lang="en-US" dirty="0"/>
              <a:t> = x</a:t>
            </a:r>
            <a:r>
              <a:rPr lang="en-US" baseline="30000" dirty="0"/>
              <a:t>4-2</a:t>
            </a:r>
            <a:r>
              <a:rPr lang="en-US" dirty="0"/>
              <a:t> = x</a:t>
            </a:r>
            <a:r>
              <a:rPr lang="en-US" baseline="30000" dirty="0"/>
              <a:t>2</a:t>
            </a:r>
          </a:p>
          <a:p>
            <a:r>
              <a:rPr lang="en-US" dirty="0"/>
              <a:t>2</a:t>
            </a:r>
            <a:r>
              <a:rPr lang="en-US" baseline="30000" dirty="0"/>
              <a:t>3</a:t>
            </a:r>
            <a:r>
              <a:rPr lang="en-US" dirty="0"/>
              <a:t> = 8; (4/2)</a:t>
            </a:r>
            <a:r>
              <a:rPr lang="en-US" baseline="30000" dirty="0"/>
              <a:t>3</a:t>
            </a:r>
            <a:r>
              <a:rPr lang="en-US" dirty="0"/>
              <a:t> = 4</a:t>
            </a:r>
            <a:r>
              <a:rPr lang="en-US" baseline="30000" dirty="0"/>
              <a:t>3</a:t>
            </a:r>
            <a:r>
              <a:rPr lang="en-US" dirty="0"/>
              <a:t>/2</a:t>
            </a:r>
            <a:r>
              <a:rPr lang="en-US" baseline="30000" dirty="0"/>
              <a:t>3</a:t>
            </a:r>
            <a:r>
              <a:rPr lang="en-US" dirty="0"/>
              <a:t> = 64/8 = 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3775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9100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0423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7570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9078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29646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2"/>
            <a:r>
              <a:rPr lang="en-US" dirty="0"/>
              <a:t>All factors are (x + 4)(x + 5)(x – 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18694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30063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defTabSz="931774">
              <a:defRPr/>
            </a:pPr>
            <a:r>
              <a:rPr lang="en-US" sz="2900" dirty="0"/>
              <a:t>ANS:  p = 1, 3, 9; q = 1, 2 </a:t>
            </a:r>
            <a:r>
              <a:rPr lang="en-US" sz="2900" dirty="0">
                <a:sym typeface="Wingdings"/>
              </a:rPr>
              <a:t></a:t>
            </a:r>
            <a:r>
              <a:rPr lang="en-US" sz="2900" dirty="0"/>
              <a:t> </a:t>
            </a:r>
            <a:r>
              <a:rPr lang="en-US" sz="2900" dirty="0">
                <a:sym typeface="Symbol"/>
              </a:rPr>
              <a:t></a:t>
            </a:r>
            <a:r>
              <a:rPr lang="en-US" sz="2900" dirty="0"/>
              <a:t>1, </a:t>
            </a:r>
            <a:r>
              <a:rPr lang="en-US" sz="2900" dirty="0">
                <a:sym typeface="Symbol"/>
              </a:rPr>
              <a:t></a:t>
            </a:r>
            <a:r>
              <a:rPr lang="en-US" sz="2900" dirty="0"/>
              <a:t>1/2, </a:t>
            </a:r>
            <a:r>
              <a:rPr lang="en-US" sz="2900" dirty="0">
                <a:sym typeface="Symbol"/>
              </a:rPr>
              <a:t></a:t>
            </a:r>
            <a:r>
              <a:rPr lang="en-US" sz="2900" dirty="0"/>
              <a:t>3, </a:t>
            </a:r>
            <a:r>
              <a:rPr lang="en-US" sz="2900" dirty="0">
                <a:sym typeface="Symbol"/>
              </a:rPr>
              <a:t></a:t>
            </a:r>
            <a:r>
              <a:rPr lang="en-US" sz="2900" dirty="0"/>
              <a:t>3/2, </a:t>
            </a:r>
            <a:r>
              <a:rPr lang="en-US" sz="2900" dirty="0">
                <a:sym typeface="Symbol"/>
              </a:rPr>
              <a:t></a:t>
            </a:r>
            <a:r>
              <a:rPr lang="en-US" sz="2900" dirty="0"/>
              <a:t>9, </a:t>
            </a:r>
            <a:r>
              <a:rPr lang="en-US" sz="2900" dirty="0">
                <a:sym typeface="Symbol"/>
              </a:rPr>
              <a:t></a:t>
            </a:r>
            <a:r>
              <a:rPr lang="en-US" sz="2900" dirty="0"/>
              <a:t>9/2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 2 2 = 8</a:t>
            </a:r>
          </a:p>
          <a:p>
            <a:r>
              <a:rPr lang="en-US" dirty="0"/>
              <a:t>2 2 = 4</a:t>
            </a:r>
          </a:p>
          <a:p>
            <a:r>
              <a:rPr lang="en-US" dirty="0"/>
              <a:t>2 = 2</a:t>
            </a:r>
          </a:p>
          <a:p>
            <a:r>
              <a:rPr lang="en-US" dirty="0"/>
              <a:t>1</a:t>
            </a:r>
          </a:p>
          <a:p>
            <a:r>
              <a:rPr lang="en-US" dirty="0"/>
              <a:t>½</a:t>
            </a:r>
          </a:p>
          <a:p>
            <a:r>
              <a:rPr lang="en-US" dirty="0"/>
              <a:t>1/( 2 2) = ¼</a:t>
            </a:r>
          </a:p>
          <a:p>
            <a:r>
              <a:rPr lang="en-US" dirty="0"/>
              <a:t>1/(2 2 2) = 1/8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ANS:  List possible rational roots; </a:t>
            </a:r>
            <a:r>
              <a:rPr lang="en-US" dirty="0">
                <a:sym typeface="Symbol"/>
              </a:rPr>
              <a:t></a:t>
            </a:r>
            <a:r>
              <a:rPr lang="en-US" dirty="0"/>
              <a:t>1, </a:t>
            </a:r>
            <a:r>
              <a:rPr lang="en-US" dirty="0">
                <a:sym typeface="Symbol"/>
              </a:rPr>
              <a:t></a:t>
            </a:r>
            <a:r>
              <a:rPr lang="en-US" dirty="0"/>
              <a:t>2, </a:t>
            </a:r>
            <a:r>
              <a:rPr lang="en-US" dirty="0">
                <a:sym typeface="Symbol"/>
              </a:rPr>
              <a:t></a:t>
            </a:r>
            <a:r>
              <a:rPr lang="en-US" dirty="0"/>
              <a:t>4, </a:t>
            </a:r>
            <a:r>
              <a:rPr lang="en-US" dirty="0">
                <a:sym typeface="Symbol"/>
              </a:rPr>
              <a:t></a:t>
            </a:r>
            <a:r>
              <a:rPr lang="en-US" dirty="0"/>
              <a:t>5, </a:t>
            </a:r>
            <a:r>
              <a:rPr lang="en-US" dirty="0">
                <a:sym typeface="Symbol"/>
              </a:rPr>
              <a:t></a:t>
            </a:r>
            <a:r>
              <a:rPr lang="en-US" dirty="0"/>
              <a:t>10, </a:t>
            </a:r>
            <a:r>
              <a:rPr lang="en-US" dirty="0">
                <a:sym typeface="Symbol"/>
              </a:rPr>
              <a:t></a:t>
            </a:r>
            <a:r>
              <a:rPr lang="en-US" dirty="0"/>
              <a:t>20</a:t>
            </a:r>
          </a:p>
          <a:p>
            <a:r>
              <a:rPr lang="en-US" dirty="0"/>
              <a:t>If there are many zeros you many want to graph to choose which roots to try</a:t>
            </a:r>
          </a:p>
          <a:p>
            <a:r>
              <a:rPr lang="en-US" dirty="0"/>
              <a:t>Lets look for the negative first.  Use a table a shortened form of synthetic division</a:t>
            </a:r>
          </a:p>
          <a:p>
            <a:pPr lvl="0"/>
            <a:r>
              <a:rPr lang="en-US" dirty="0"/>
              <a:t>Since the remainder was zero -2 is a root and the depressed polynomial is x</a:t>
            </a:r>
            <a:r>
              <a:rPr lang="en-US" baseline="30000" dirty="0"/>
              <a:t>2</a:t>
            </a:r>
            <a:r>
              <a:rPr lang="en-US" dirty="0"/>
              <a:t> – 6x + 10</a:t>
            </a:r>
          </a:p>
          <a:p>
            <a:pPr lvl="0"/>
            <a:r>
              <a:rPr lang="en-US" dirty="0"/>
              <a:t>Repeat the process on the depressed polynomial until you get a quadratic for the depressed polynomial then use the quadratic formula</a:t>
            </a:r>
          </a:p>
          <a:p>
            <a:pPr lvl="0"/>
            <a:r>
              <a:rPr lang="en-US" dirty="0"/>
              <a:t>x = 3 </a:t>
            </a:r>
            <a:r>
              <a:rPr lang="en-US" dirty="0">
                <a:sym typeface="Symbol"/>
              </a:rPr>
              <a:t>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, -2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1515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5039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5408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88127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</a:t>
            </a:r>
            <a:r>
              <a:rPr lang="en-US" dirty="0" err="1"/>
              <a:t>p’s</a:t>
            </a:r>
            <a:r>
              <a:rPr lang="en-US" dirty="0"/>
              <a:t>, </a:t>
            </a:r>
            <a:r>
              <a:rPr lang="en-US" dirty="0" err="1"/>
              <a:t>q’s</a:t>
            </a:r>
            <a:r>
              <a:rPr lang="en-US" dirty="0"/>
              <a:t>, and p/q</a:t>
            </a:r>
          </a:p>
          <a:p>
            <a:r>
              <a:rPr lang="en-US" dirty="0"/>
              <a:t>Choose a p/q (1 works</a:t>
            </a:r>
            <a:r>
              <a:rPr lang="en-US" baseline="0" dirty="0"/>
              <a:t> well)</a:t>
            </a:r>
          </a:p>
          <a:p>
            <a:r>
              <a:rPr lang="en-US" baseline="0" dirty="0"/>
              <a:t>Use synthetic division to check to see if it is a factor (it is)</a:t>
            </a:r>
          </a:p>
          <a:p>
            <a:r>
              <a:rPr lang="en-US" baseline="0" dirty="0"/>
              <a:t>The depressed polynomial is a quadratic, so use the quadric formula to solve.</a:t>
            </a:r>
          </a:p>
          <a:p>
            <a:r>
              <a:rPr lang="en-US" baseline="0" dirty="0"/>
              <a:t>The zeros are 1, 3 </a:t>
            </a:r>
            <a:r>
              <a:rPr lang="en-US" baseline="0" dirty="0">
                <a:latin typeface="Calibri"/>
              </a:rPr>
              <a:t>± </a:t>
            </a:r>
            <a:r>
              <a:rPr lang="en-US" baseline="0" dirty="0" err="1">
                <a:latin typeface="Calibri"/>
              </a:rPr>
              <a:t>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ANS:  (x – 2)(x – 4i)(x + 4i)      Don’t forget -4i is also a root.</a:t>
            </a:r>
          </a:p>
          <a:p>
            <a:pPr lvl="0"/>
            <a:r>
              <a:rPr lang="en-US" dirty="0"/>
              <a:t>(x – 2)(x</a:t>
            </a:r>
            <a:r>
              <a:rPr lang="en-US" baseline="30000" dirty="0"/>
              <a:t>2</a:t>
            </a:r>
            <a:r>
              <a:rPr lang="en-US" dirty="0"/>
              <a:t> – 16i</a:t>
            </a:r>
            <a:r>
              <a:rPr lang="en-US" baseline="30000" dirty="0"/>
              <a:t>2</a:t>
            </a:r>
            <a:r>
              <a:rPr lang="en-US" dirty="0"/>
              <a:t>)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(x – 2)(x</a:t>
            </a:r>
            <a:r>
              <a:rPr lang="en-US" baseline="30000" dirty="0"/>
              <a:t>2</a:t>
            </a:r>
            <a:r>
              <a:rPr lang="en-US" dirty="0"/>
              <a:t> + 16)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x</a:t>
            </a:r>
            <a:r>
              <a:rPr lang="en-US" baseline="30000" dirty="0"/>
              <a:t>3</a:t>
            </a:r>
            <a:r>
              <a:rPr lang="en-US" dirty="0"/>
              <a:t> -2x</a:t>
            </a:r>
            <a:r>
              <a:rPr lang="en-US" baseline="30000" dirty="0"/>
              <a:t>2</a:t>
            </a:r>
            <a:r>
              <a:rPr lang="en-US" dirty="0"/>
              <a:t> + 16x - 32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23299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0449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25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(-3)</a:t>
            </a:r>
            <a:r>
              <a:rPr lang="en-US" baseline="30000" dirty="0"/>
              <a:t>6</a:t>
            </a:r>
            <a:r>
              <a:rPr lang="en-US" dirty="0"/>
              <a:t> = 729</a:t>
            </a:r>
          </a:p>
          <a:p>
            <a:r>
              <a:rPr lang="en-US" dirty="0"/>
              <a:t>3</a:t>
            </a:r>
            <a:r>
              <a:rPr lang="en-US" baseline="30000" dirty="0"/>
              <a:t>4</a:t>
            </a:r>
            <a:r>
              <a:rPr lang="en-US" dirty="0"/>
              <a:t>x</a:t>
            </a:r>
            <a:r>
              <a:rPr lang="en-US" baseline="30000" dirty="0"/>
              <a:t>4</a:t>
            </a:r>
            <a:r>
              <a:rPr lang="en-US" dirty="0"/>
              <a:t>y</a:t>
            </a:r>
            <a:r>
              <a:rPr lang="en-US" baseline="30000" dirty="0"/>
              <a:t>2</a:t>
            </a:r>
            <a:r>
              <a:rPr lang="en-US" dirty="0"/>
              <a:t> = 81x</a:t>
            </a:r>
            <a:r>
              <a:rPr lang="en-US" baseline="30000" dirty="0"/>
              <a:t>4</a:t>
            </a:r>
            <a:r>
              <a:rPr lang="en-US" dirty="0"/>
              <a:t>y</a:t>
            </a:r>
            <a:r>
              <a:rPr lang="en-US" baseline="30000" dirty="0"/>
              <a:t>2</a:t>
            </a:r>
          </a:p>
          <a:p>
            <a:r>
              <a:rPr lang="en-US" dirty="0"/>
              <a:t>5</a:t>
            </a:r>
            <a:r>
              <a:rPr lang="en-US" baseline="30000" dirty="0"/>
              <a:t>-4 + 3</a:t>
            </a:r>
            <a:r>
              <a:rPr lang="en-US" dirty="0"/>
              <a:t> = 5</a:t>
            </a:r>
            <a:r>
              <a:rPr lang="en-US" baseline="30000" dirty="0"/>
              <a:t>-1</a:t>
            </a:r>
            <a:r>
              <a:rPr lang="en-US" dirty="0"/>
              <a:t> = 1/5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22263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839029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59896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36922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217872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38747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691328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2"/>
            <a:r>
              <a:rPr lang="en-US" dirty="0"/>
              <a:t>ANS:  y = a(x + 2)(x – 1)(x – 3)</a:t>
            </a:r>
          </a:p>
          <a:p>
            <a:pPr lvl="3"/>
            <a:r>
              <a:rPr lang="en-US" sz="2400" dirty="0"/>
              <a:t>2 = a(0 + 2)(0 – 1)(0 – 3) </a:t>
            </a:r>
            <a:r>
              <a:rPr lang="en-US" sz="2400" dirty="0">
                <a:sym typeface="Wingdings"/>
              </a:rPr>
              <a:t></a:t>
            </a:r>
            <a:r>
              <a:rPr lang="en-US" sz="2400" dirty="0"/>
              <a:t> 2 = 6a </a:t>
            </a:r>
            <a:r>
              <a:rPr lang="en-US" sz="2400" dirty="0">
                <a:sym typeface="Wingdings"/>
              </a:rPr>
              <a:t></a:t>
            </a:r>
            <a:r>
              <a:rPr lang="en-US" sz="2400" dirty="0"/>
              <a:t> a = 1/3</a:t>
            </a:r>
          </a:p>
          <a:p>
            <a:pPr lvl="3"/>
            <a:r>
              <a:rPr lang="en-US" sz="2400" dirty="0"/>
              <a:t>y = 1/3 (x + 2)(x – 1)(x – 3)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63125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f(0) = 1             </a:t>
            </a:r>
          </a:p>
          <a:p>
            <a:pPr lvl="1"/>
            <a:r>
              <a:rPr lang="en-US" dirty="0"/>
              <a:t>f(1) = 6                      	6-1  = 		5</a:t>
            </a:r>
          </a:p>
          <a:p>
            <a:pPr lvl="1"/>
            <a:r>
              <a:rPr lang="en-US" dirty="0"/>
              <a:t>f(2) = 25	 	25-6  =		19		19 – 5 = 	14    </a:t>
            </a:r>
          </a:p>
          <a:p>
            <a:pPr lvl="1"/>
            <a:r>
              <a:rPr lang="en-US" dirty="0"/>
              <a:t>f(3) = 70		70-25 =	45		45 – 19 = 	26    26-14=12</a:t>
            </a:r>
          </a:p>
          <a:p>
            <a:pPr lvl="1"/>
            <a:r>
              <a:rPr lang="en-US" dirty="0"/>
              <a:t>f(4) = 153		153-70 = 	83		83 – 45 = 	38    38-26=12</a:t>
            </a:r>
          </a:p>
          <a:p>
            <a:pPr lvl="1"/>
            <a:r>
              <a:rPr lang="en-US" dirty="0"/>
              <a:t>f(5) = 286		286-153 = 	133		133-83 = 	50    50-38=12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(5x</a:t>
            </a:r>
            <a:r>
              <a:rPr lang="en-US" baseline="30000" dirty="0"/>
              <a:t>2</a:t>
            </a:r>
            <a:r>
              <a:rPr lang="en-US" baseline="0" dirty="0"/>
              <a:t>x</a:t>
            </a:r>
            <a:r>
              <a:rPr lang="en-US" baseline="30000" dirty="0"/>
              <a:t>4</a:t>
            </a:r>
            <a:r>
              <a:rPr lang="en-US" baseline="0" dirty="0"/>
              <a:t>)/(8y</a:t>
            </a:r>
            <a:r>
              <a:rPr lang="en-US" baseline="30000" dirty="0"/>
              <a:t>3</a:t>
            </a:r>
            <a:r>
              <a:rPr lang="en-US" baseline="0" dirty="0"/>
              <a:t>)*(4x</a:t>
            </a:r>
            <a:r>
              <a:rPr lang="en-US" baseline="30000" dirty="0"/>
              <a:t>2</a:t>
            </a:r>
            <a:r>
              <a:rPr lang="en-US" baseline="0" dirty="0"/>
              <a:t>y</a:t>
            </a:r>
            <a:r>
              <a:rPr lang="en-US" baseline="30000" dirty="0"/>
              <a:t>2</a:t>
            </a:r>
            <a:r>
              <a:rPr lang="en-US" baseline="0" dirty="0"/>
              <a:t>)/(10x</a:t>
            </a:r>
            <a:r>
              <a:rPr lang="en-US" baseline="30000" dirty="0"/>
              <a:t>3</a:t>
            </a:r>
            <a:r>
              <a:rPr lang="en-US" baseline="0" dirty="0"/>
              <a:t>1) = (20x</a:t>
            </a:r>
            <a:r>
              <a:rPr lang="en-US" baseline="30000" dirty="0"/>
              <a:t>8</a:t>
            </a:r>
            <a:r>
              <a:rPr lang="en-US" baseline="0" dirty="0"/>
              <a:t>y</a:t>
            </a:r>
            <a:r>
              <a:rPr lang="en-US" baseline="30000" dirty="0"/>
              <a:t>2</a:t>
            </a:r>
            <a:r>
              <a:rPr lang="en-US" baseline="0" dirty="0"/>
              <a:t>)/(80x</a:t>
            </a:r>
            <a:r>
              <a:rPr lang="en-US" baseline="30000" dirty="0"/>
              <a:t>3</a:t>
            </a:r>
            <a:r>
              <a:rPr lang="en-US" baseline="0" dirty="0"/>
              <a:t>y</a:t>
            </a:r>
            <a:r>
              <a:rPr lang="en-US" baseline="30000" dirty="0"/>
              <a:t>3</a:t>
            </a:r>
            <a:r>
              <a:rPr lang="en-US" baseline="0" dirty="0"/>
              <a:t>) = x</a:t>
            </a:r>
            <a:r>
              <a:rPr lang="en-US" baseline="30000" dirty="0"/>
              <a:t>5</a:t>
            </a:r>
            <a:r>
              <a:rPr lang="en-US" baseline="0" dirty="0"/>
              <a:t>/4y</a:t>
            </a:r>
          </a:p>
          <a:p>
            <a:endParaRPr lang="en-US" dirty="0"/>
          </a:p>
          <a:p>
            <a:r>
              <a:rPr lang="en-US" dirty="0"/>
              <a:t>(24x</a:t>
            </a:r>
            <a:r>
              <a:rPr lang="en-US" baseline="30000" dirty="0"/>
              <a:t>5</a:t>
            </a:r>
            <a:r>
              <a:rPr lang="en-US" baseline="0" dirty="0"/>
              <a:t>a</a:t>
            </a:r>
            <a:r>
              <a:rPr lang="en-US" baseline="30000" dirty="0"/>
              <a:t>3</a:t>
            </a:r>
            <a:r>
              <a:rPr lang="en-US" baseline="0" dirty="0"/>
              <a:t>)/(6x</a:t>
            </a:r>
            <a:r>
              <a:rPr lang="en-US" baseline="30000" dirty="0"/>
              <a:t>4</a:t>
            </a:r>
            <a:r>
              <a:rPr lang="en-US" baseline="0" dirty="0"/>
              <a:t>a</a:t>
            </a:r>
            <a:r>
              <a:rPr lang="en-US" baseline="30000" dirty="0"/>
              <a:t>2</a:t>
            </a:r>
            <a:r>
              <a:rPr lang="en-US" baseline="0" dirty="0"/>
              <a:t>) = 4xa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29249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900" dirty="0"/>
              <a:t>ANS:  Find finite differences</a:t>
            </a:r>
          </a:p>
          <a:p>
            <a:pPr lvl="2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order:  2 - -2 = </a:t>
            </a:r>
            <a:r>
              <a:rPr lang="en-US" b="1" dirty="0"/>
              <a:t>4</a:t>
            </a:r>
            <a:r>
              <a:rPr lang="en-US" dirty="0"/>
              <a:t>, 12 – 2 = </a:t>
            </a:r>
            <a:r>
              <a:rPr lang="en-US" b="1" dirty="0"/>
              <a:t>10</a:t>
            </a:r>
            <a:r>
              <a:rPr lang="en-US" dirty="0"/>
              <a:t>, 28 – 12 = </a:t>
            </a:r>
            <a:r>
              <a:rPr lang="en-US" b="1" dirty="0"/>
              <a:t>16</a:t>
            </a:r>
            <a:r>
              <a:rPr lang="en-US" dirty="0"/>
              <a:t>, 50 – 28 = </a:t>
            </a:r>
            <a:r>
              <a:rPr lang="en-US" b="1" dirty="0"/>
              <a:t>22</a:t>
            </a:r>
            <a:r>
              <a:rPr lang="en-US" dirty="0"/>
              <a:t>, 78 – 50 = </a:t>
            </a:r>
            <a:r>
              <a:rPr lang="en-US" b="1" dirty="0"/>
              <a:t>28</a:t>
            </a:r>
            <a:endParaRPr lang="en-US" dirty="0"/>
          </a:p>
          <a:p>
            <a:pPr lvl="2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order: 10 – 4 = </a:t>
            </a:r>
            <a:r>
              <a:rPr lang="en-US" b="1" dirty="0"/>
              <a:t>6</a:t>
            </a:r>
            <a:r>
              <a:rPr lang="en-US" dirty="0"/>
              <a:t>, 16 – 10 = </a:t>
            </a:r>
            <a:r>
              <a:rPr lang="en-US" b="1" dirty="0"/>
              <a:t>6, </a:t>
            </a:r>
            <a:r>
              <a:rPr lang="en-US" dirty="0"/>
              <a:t>22 – 16 = </a:t>
            </a:r>
            <a:r>
              <a:rPr lang="en-US" b="1" dirty="0"/>
              <a:t>6</a:t>
            </a:r>
            <a:r>
              <a:rPr lang="en-US" dirty="0"/>
              <a:t>, 28 – 22 = </a:t>
            </a:r>
            <a:r>
              <a:rPr lang="en-US" b="1" dirty="0"/>
              <a:t>6</a:t>
            </a:r>
            <a:endParaRPr lang="en-US" dirty="0"/>
          </a:p>
          <a:p>
            <a:pPr lvl="2"/>
            <a:r>
              <a:rPr lang="en-US" dirty="0"/>
              <a:t>degree = 2</a:t>
            </a:r>
          </a:p>
          <a:p>
            <a:pPr lvl="2"/>
            <a:r>
              <a:rPr lang="en-US" dirty="0"/>
              <a:t>f(x) = ax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dirty="0" err="1"/>
              <a:t>bx</a:t>
            </a:r>
            <a:r>
              <a:rPr lang="en-US" dirty="0"/>
              <a:t> + c</a:t>
            </a:r>
          </a:p>
          <a:p>
            <a:pPr lvl="2"/>
            <a:r>
              <a:rPr lang="en-US" dirty="0"/>
              <a:t>-2 = a(1)</a:t>
            </a:r>
            <a:r>
              <a:rPr lang="en-US" baseline="30000" dirty="0"/>
              <a:t>2</a:t>
            </a:r>
            <a:r>
              <a:rPr lang="en-US" dirty="0"/>
              <a:t> + b(1) + c</a:t>
            </a:r>
          </a:p>
          <a:p>
            <a:pPr lvl="2"/>
            <a:r>
              <a:rPr lang="en-US" dirty="0"/>
              <a:t>2 = a(2)</a:t>
            </a:r>
            <a:r>
              <a:rPr lang="en-US" baseline="30000" dirty="0"/>
              <a:t>2</a:t>
            </a:r>
            <a:r>
              <a:rPr lang="en-US" dirty="0"/>
              <a:t> + b(2) + c</a:t>
            </a:r>
          </a:p>
          <a:p>
            <a:pPr lvl="2"/>
            <a:r>
              <a:rPr lang="en-US" dirty="0"/>
              <a:t>12 = a(3)</a:t>
            </a:r>
            <a:r>
              <a:rPr lang="en-US" baseline="30000" dirty="0"/>
              <a:t>2</a:t>
            </a:r>
            <a:r>
              <a:rPr lang="en-US" dirty="0"/>
              <a:t> + b(3) + c</a:t>
            </a:r>
          </a:p>
          <a:p>
            <a:pPr lvl="2"/>
            <a:r>
              <a:rPr lang="en-US" dirty="0"/>
              <a:t>f(x) = 3x</a:t>
            </a:r>
            <a:r>
              <a:rPr lang="en-US" baseline="30000" dirty="0"/>
              <a:t>2</a:t>
            </a:r>
            <a:r>
              <a:rPr lang="en-US" dirty="0"/>
              <a:t> – 5x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43456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38408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0171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10x10</a:t>
            </a:r>
            <a:r>
              <a:rPr lang="en-US" baseline="30000" dirty="0"/>
              <a:t>2+3</a:t>
            </a:r>
            <a:r>
              <a:rPr lang="en-US" dirty="0"/>
              <a:t> = 10x10</a:t>
            </a:r>
            <a:r>
              <a:rPr lang="en-US" baseline="30000" dirty="0"/>
              <a:t>5</a:t>
            </a:r>
            <a:r>
              <a:rPr lang="en-US" dirty="0"/>
              <a:t> = 1x10</a:t>
            </a:r>
            <a:r>
              <a:rPr lang="en-US" baseline="30000" dirty="0"/>
              <a:t>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16D0F-0C23-4B7C-8706-8D40366DFA5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EF06-478E-461A-BCED-F4742B03946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4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926557"/>
            <a:ext cx="3400425" cy="2212181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2596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04937"/>
            <a:ext cx="7772400" cy="1166813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596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3A10A14-A6F9-4DBA-9991-6B311FA1E50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0ECEC5-7E47-47AE-9FA5-0A8A24056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990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10A14-A6F9-4DBA-9991-6B311FA1E50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0ECEC5-7E47-47AE-9FA5-0A8A24056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11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8360"/>
            <a:ext cx="2057400" cy="43898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8360"/>
            <a:ext cx="6019800" cy="43898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10A14-A6F9-4DBA-9991-6B311FA1E50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0ECEC5-7E47-47AE-9FA5-0A8A24056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441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0" y="208360"/>
            <a:ext cx="9144000" cy="85486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00151"/>
            <a:ext cx="4495800" cy="16418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00151"/>
            <a:ext cx="4495800" cy="16418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0" y="2956322"/>
            <a:ext cx="4495800" cy="16418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956322"/>
            <a:ext cx="4495800" cy="16418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10A14-A6F9-4DBA-9991-6B311FA1E50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0ECEC5-7E47-47AE-9FA5-0A8A24056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3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8360"/>
            <a:ext cx="9144000" cy="85486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200150"/>
            <a:ext cx="4495800" cy="339804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495800" cy="339804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10A14-A6F9-4DBA-9991-6B311FA1E50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0ECEC5-7E47-47AE-9FA5-0A8A24056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870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10A14-A6F9-4DBA-9991-6B311FA1E50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0ECEC5-7E47-47AE-9FA5-0A8A24056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926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10A14-A6F9-4DBA-9991-6B311FA1E50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0ECEC5-7E47-47AE-9FA5-0A8A24056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72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00150"/>
            <a:ext cx="4495800" cy="3398044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495800" cy="3398044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10A14-A6F9-4DBA-9991-6B311FA1E50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0ECEC5-7E47-47AE-9FA5-0A8A24056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385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979"/>
            <a:ext cx="91440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51335"/>
            <a:ext cx="44973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1631156"/>
            <a:ext cx="4497388" cy="2963466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4989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498974" cy="2963466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10A14-A6F9-4DBA-9991-6B311FA1E50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0ECEC5-7E47-47AE-9FA5-0A8A24056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367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10A14-A6F9-4DBA-9991-6B311FA1E50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0ECEC5-7E47-47AE-9FA5-0A8A24056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31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10A14-A6F9-4DBA-9991-6B311FA1E50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0ECEC5-7E47-47AE-9FA5-0A8A24056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011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10A14-A6F9-4DBA-9991-6B311FA1E50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0ECEC5-7E47-47AE-9FA5-0A8A24056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38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10A14-A6F9-4DBA-9991-6B311FA1E50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0ECEC5-7E47-47AE-9FA5-0A8A240568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71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2926557"/>
            <a:ext cx="3400425" cy="2212181"/>
            <a:chOff x="0" y="2458"/>
            <a:chExt cx="2142" cy="1858"/>
          </a:xfrm>
        </p:grpSpPr>
        <p:sp>
          <p:nvSpPr>
            <p:cNvPr id="12493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493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493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493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12493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0" y="208360"/>
            <a:ext cx="9144000" cy="854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2493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00150"/>
            <a:ext cx="9144000" cy="3398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494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6300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43A10A14-A6F9-4DBA-9991-6B311FA1E50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12494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2494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2133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6E0ECEC5-7E47-47AE-9FA5-0A8A24056841}" type="slidenum">
              <a:rPr lang="en-US" smtClean="0"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05/Algebra%202%205.1%20Quiz.ppt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wright@andrews.ed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05/Algebra%202%205.2%20Quiz.ppt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05/Algebra%202%205.3%20Quiz.pptx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05/Algebra%202%205.4%20Quiz.pptx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05/Algebra%202%205.5%20Quiz.pptx" TargetMode="Externa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05/Algebra%202%205.6%20Quiz.pptx" TargetMode="Externa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05/Algebra%202%205.7%20Quiz.pptx" TargetMode="External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05/Algebra%202%205.8%20Quiz.pptx" TargetMode="External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05/Algebra%202%205.9%20Quiz.pptx" TargetMode="External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Polynomials and Polynomial Functions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/>
              <a:t>Algebra 2</a:t>
            </a:r>
          </a:p>
          <a:p>
            <a:r>
              <a:rPr lang="en-US" dirty="0"/>
              <a:t>Chapter 5</a:t>
            </a:r>
          </a:p>
        </p:txBody>
      </p:sp>
    </p:spTree>
    <p:extLst>
      <p:ext uri="{BB962C8B-B14F-4D97-AF65-F5344CB8AC3E}">
        <p14:creationId xmlns:p14="http://schemas.microsoft.com/office/powerpoint/2010/main" val="3513303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5.1 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11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5.2 Evaluate and Graph Polynomial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Large branches of mathematics spend all their time dealing with polynomials.  </a:t>
            </a:r>
          </a:p>
          <a:p>
            <a:endParaRPr lang="en-US" dirty="0"/>
          </a:p>
          <a:p>
            <a:r>
              <a:rPr lang="en-US" dirty="0"/>
              <a:t>They can be used to model many complicated systems.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00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5.2 Evaluate and Graph Polynomial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Polynomial in one variable</a:t>
            </a:r>
          </a:p>
          <a:p>
            <a:pPr lvl="1"/>
            <a:r>
              <a:rPr lang="en-US" dirty="0"/>
              <a:t>Function that has one variable and there are powers of that variable and all the powers are positive</a:t>
            </a:r>
          </a:p>
          <a:p>
            <a:pPr lvl="0"/>
            <a:r>
              <a:rPr lang="en-US" dirty="0"/>
              <a:t>4x</a:t>
            </a:r>
            <a:r>
              <a:rPr lang="en-US" baseline="30000" dirty="0"/>
              <a:t>3</a:t>
            </a:r>
            <a:r>
              <a:rPr lang="en-US" dirty="0"/>
              <a:t> + 2x</a:t>
            </a:r>
            <a:r>
              <a:rPr lang="en-US" baseline="30000" dirty="0"/>
              <a:t>2</a:t>
            </a:r>
            <a:r>
              <a:rPr lang="en-US" dirty="0"/>
              <a:t> + 2x + 5</a:t>
            </a:r>
          </a:p>
          <a:p>
            <a:pPr lvl="0"/>
            <a:r>
              <a:rPr lang="en-US" dirty="0"/>
              <a:t>100x</a:t>
            </a:r>
            <a:r>
              <a:rPr lang="en-US" baseline="30000" dirty="0"/>
              <a:t>1234</a:t>
            </a:r>
            <a:r>
              <a:rPr lang="en-US" dirty="0"/>
              <a:t> – 25x</a:t>
            </a:r>
            <a:r>
              <a:rPr lang="en-US" baseline="30000" dirty="0"/>
              <a:t>345</a:t>
            </a:r>
            <a:r>
              <a:rPr lang="en-US" dirty="0"/>
              <a:t> + 2x + 1</a:t>
            </a:r>
          </a:p>
          <a:p>
            <a:r>
              <a:rPr lang="en-US" dirty="0"/>
              <a:t>2/x</a:t>
            </a:r>
          </a:p>
          <a:p>
            <a:r>
              <a:rPr lang="en-US" dirty="0"/>
              <a:t>3xy</a:t>
            </a:r>
            <a:r>
              <a:rPr lang="en-US" baseline="30000" dirty="0"/>
              <a:t>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3675513"/>
            <a:ext cx="3276600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Not Polynomials in one variable.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rot="10800000">
            <a:off x="1447800" y="3675513"/>
            <a:ext cx="1828800" cy="1714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1600201" y="4018412"/>
            <a:ext cx="1676401" cy="571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624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5.2 Evaluate and Graph Polynomial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Degree</a:t>
            </a:r>
          </a:p>
          <a:p>
            <a:pPr lvl="1"/>
            <a:r>
              <a:rPr lang="en-US" dirty="0"/>
              <a:t>Highest power of the variable</a:t>
            </a:r>
          </a:p>
          <a:p>
            <a:endParaRPr lang="en-US" dirty="0"/>
          </a:p>
          <a:p>
            <a:r>
              <a:rPr lang="en-US" dirty="0"/>
              <a:t>What is the degree?</a:t>
            </a:r>
          </a:p>
          <a:p>
            <a:pPr lvl="1"/>
            <a:r>
              <a:rPr lang="en-US" dirty="0"/>
              <a:t>4x</a:t>
            </a:r>
            <a:r>
              <a:rPr lang="en-US" baseline="30000" dirty="0"/>
              <a:t>3</a:t>
            </a:r>
            <a:r>
              <a:rPr lang="en-US" dirty="0"/>
              <a:t> + 2x</a:t>
            </a:r>
            <a:r>
              <a:rPr lang="en-US" baseline="30000" dirty="0"/>
              <a:t>2</a:t>
            </a:r>
            <a:r>
              <a:rPr lang="en-US" dirty="0"/>
              <a:t> + 2x + 5</a:t>
            </a:r>
          </a:p>
        </p:txBody>
      </p:sp>
    </p:spTree>
    <p:extLst>
      <p:ext uri="{BB962C8B-B14F-4D97-AF65-F5344CB8AC3E}">
        <p14:creationId xmlns:p14="http://schemas.microsoft.com/office/powerpoint/2010/main" val="3371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5.2 Evaluate and Graph Polynomial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Types of Polynomial Functions</a:t>
            </a:r>
          </a:p>
          <a:p>
            <a:r>
              <a:rPr lang="en-US" dirty="0"/>
              <a:t>Degree </a:t>
            </a:r>
            <a:r>
              <a:rPr lang="en-US" dirty="0">
                <a:sym typeface="Wingdings" pitchFamily="2" charset="2"/>
              </a:rPr>
              <a:t> Type</a:t>
            </a:r>
            <a:endParaRPr lang="en-US" dirty="0"/>
          </a:p>
          <a:p>
            <a:pPr lvl="1"/>
            <a:r>
              <a:rPr lang="en-US" dirty="0"/>
              <a:t>0 </a:t>
            </a:r>
            <a:r>
              <a:rPr lang="en-US" dirty="0">
                <a:sym typeface="Wingdings" pitchFamily="2" charset="2"/>
              </a:rPr>
              <a:t> Constant 		 y = 2</a:t>
            </a:r>
          </a:p>
          <a:p>
            <a:pPr lvl="1"/>
            <a:r>
              <a:rPr lang="en-US" dirty="0">
                <a:sym typeface="Wingdings" pitchFamily="2" charset="2"/>
              </a:rPr>
              <a:t>1  Linear 		 y = 2x + 1</a:t>
            </a:r>
          </a:p>
          <a:p>
            <a:pPr lvl="1"/>
            <a:r>
              <a:rPr lang="en-US" dirty="0">
                <a:sym typeface="Wingdings" pitchFamily="2" charset="2"/>
              </a:rPr>
              <a:t>2  Quadratic 		 y = 2x</a:t>
            </a:r>
            <a:r>
              <a:rPr lang="en-US" baseline="30000" dirty="0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 + x – 1</a:t>
            </a:r>
          </a:p>
          <a:p>
            <a:pPr lvl="1"/>
            <a:r>
              <a:rPr lang="en-US" dirty="0">
                <a:sym typeface="Wingdings" pitchFamily="2" charset="2"/>
              </a:rPr>
              <a:t>3  Cubic		 y = 2x</a:t>
            </a:r>
            <a:r>
              <a:rPr lang="en-US" baseline="30000" dirty="0">
                <a:sym typeface="Wingdings" pitchFamily="2" charset="2"/>
              </a:rPr>
              <a:t>3</a:t>
            </a:r>
            <a:r>
              <a:rPr lang="en-US" dirty="0">
                <a:sym typeface="Wingdings" pitchFamily="2" charset="2"/>
              </a:rPr>
              <a:t> + x</a:t>
            </a:r>
            <a:r>
              <a:rPr lang="en-US" baseline="30000" dirty="0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 + x – 1</a:t>
            </a:r>
          </a:p>
          <a:p>
            <a:pPr lvl="1"/>
            <a:r>
              <a:rPr lang="en-US" dirty="0">
                <a:sym typeface="Wingdings" pitchFamily="2" charset="2"/>
              </a:rPr>
              <a:t>4  Quartic		 y = 2x</a:t>
            </a:r>
            <a:r>
              <a:rPr lang="en-US" baseline="30000" dirty="0">
                <a:sym typeface="Wingdings" pitchFamily="2" charset="2"/>
              </a:rPr>
              <a:t>4</a:t>
            </a:r>
            <a:r>
              <a:rPr lang="en-US" dirty="0">
                <a:sym typeface="Wingdings" pitchFamily="2" charset="2"/>
              </a:rPr>
              <a:t> + 2x</a:t>
            </a:r>
            <a:r>
              <a:rPr lang="en-US" baseline="30000" dirty="0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 – 1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18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5.2 Evaluate and Graph Polynomial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Functions</a:t>
            </a:r>
          </a:p>
          <a:p>
            <a:pPr lvl="1"/>
            <a:r>
              <a:rPr lang="en-US" sz="2800" dirty="0"/>
              <a:t>f(x) = 4x</a:t>
            </a:r>
            <a:r>
              <a:rPr lang="en-US" sz="2800" baseline="30000" dirty="0"/>
              <a:t>3</a:t>
            </a:r>
            <a:r>
              <a:rPr lang="en-US" sz="2800" dirty="0"/>
              <a:t> + 2x</a:t>
            </a:r>
            <a:r>
              <a:rPr lang="en-US" sz="2800" baseline="30000" dirty="0"/>
              <a:t>2</a:t>
            </a:r>
            <a:r>
              <a:rPr lang="en-US" sz="2800" dirty="0"/>
              <a:t> + 2x + 5 means that this polynomial has the name f and the variable x</a:t>
            </a:r>
          </a:p>
          <a:p>
            <a:pPr lvl="1"/>
            <a:r>
              <a:rPr lang="en-US" sz="2800" dirty="0"/>
              <a:t>f(x) does not mean f times x!</a:t>
            </a:r>
          </a:p>
          <a:p>
            <a:pPr lvl="0"/>
            <a:r>
              <a:rPr lang="en-US" sz="3200" dirty="0"/>
              <a:t>Direct Substitution </a:t>
            </a:r>
          </a:p>
          <a:p>
            <a:pPr lvl="1"/>
            <a:r>
              <a:rPr lang="en-US" sz="2800" dirty="0"/>
              <a:t>Example: find f(3)</a:t>
            </a:r>
          </a:p>
          <a:p>
            <a:pPr lvl="2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31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5.2 Evaluate and Graph Polynomial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/>
              <a:t>Synthetic Substitution</a:t>
            </a:r>
          </a:p>
          <a:p>
            <a:pPr lvl="1"/>
            <a:r>
              <a:rPr lang="en-US" sz="2800" dirty="0"/>
              <a:t>Example: find f(2) if f(y) = -y</a:t>
            </a:r>
            <a:r>
              <a:rPr lang="en-US" sz="2800" baseline="30000" dirty="0"/>
              <a:t>6</a:t>
            </a:r>
            <a:r>
              <a:rPr lang="en-US" sz="2800" dirty="0"/>
              <a:t> + 4y</a:t>
            </a:r>
            <a:r>
              <a:rPr lang="en-US" sz="2800" baseline="30000" dirty="0"/>
              <a:t>4</a:t>
            </a:r>
            <a:r>
              <a:rPr lang="en-US" sz="2800" dirty="0"/>
              <a:t> + 3y</a:t>
            </a:r>
            <a:r>
              <a:rPr lang="en-US" sz="2800" baseline="30000" dirty="0"/>
              <a:t>2</a:t>
            </a:r>
            <a:r>
              <a:rPr lang="en-US" sz="2800" dirty="0"/>
              <a:t> + 2y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f(2) = 16</a:t>
            </a: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5" name="AutoShape 5"/>
          <p:cNvSpPr>
            <a:spLocks noChangeAspect="1" noChangeArrowheads="1" noTextEdit="1"/>
          </p:cNvSpPr>
          <p:nvPr/>
        </p:nvSpPr>
        <p:spPr bwMode="auto">
          <a:xfrm>
            <a:off x="609602" y="2636045"/>
            <a:ext cx="7458075" cy="1421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723900" y="2721768"/>
            <a:ext cx="914400" cy="425054"/>
            <a:chOff x="723900" y="3543300"/>
            <a:chExt cx="914400" cy="566738"/>
          </a:xfrm>
        </p:grpSpPr>
        <p:sp>
          <p:nvSpPr>
            <p:cNvPr id="25607" name="Rectangle 7"/>
            <p:cNvSpPr>
              <a:spLocks noChangeArrowheads="1"/>
            </p:cNvSpPr>
            <p:nvPr/>
          </p:nvSpPr>
          <p:spPr bwMode="auto">
            <a:xfrm>
              <a:off x="1624013" y="3543300"/>
              <a:ext cx="9525" cy="561975"/>
            </a:xfrm>
            <a:prstGeom prst="rect">
              <a:avLst/>
            </a:prstGeom>
            <a:solidFill>
              <a:srgbClr val="FFFFFF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9" name="Rectangle 9"/>
            <p:cNvSpPr>
              <a:spLocks noChangeArrowheads="1"/>
            </p:cNvSpPr>
            <p:nvPr/>
          </p:nvSpPr>
          <p:spPr bwMode="auto">
            <a:xfrm>
              <a:off x="723900" y="4100513"/>
              <a:ext cx="914400" cy="9525"/>
            </a:xfrm>
            <a:prstGeom prst="rect">
              <a:avLst/>
            </a:prstGeom>
            <a:solidFill>
              <a:srgbClr val="FFFFFF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723900" y="3554016"/>
            <a:ext cx="7239000" cy="7144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7048500" y="3557588"/>
            <a:ext cx="914400" cy="428625"/>
            <a:chOff x="7048500" y="4657725"/>
            <a:chExt cx="914400" cy="571500"/>
          </a:xfrm>
        </p:grpSpPr>
        <p:sp>
          <p:nvSpPr>
            <p:cNvPr id="25608" name="Rectangle 8"/>
            <p:cNvSpPr>
              <a:spLocks noChangeArrowheads="1"/>
            </p:cNvSpPr>
            <p:nvPr/>
          </p:nvSpPr>
          <p:spPr bwMode="auto">
            <a:xfrm>
              <a:off x="7053263" y="4657725"/>
              <a:ext cx="9525" cy="571500"/>
            </a:xfrm>
            <a:prstGeom prst="rect">
              <a:avLst/>
            </a:prstGeom>
            <a:solidFill>
              <a:srgbClr val="FFFFFF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1" name="Rectangle 11"/>
            <p:cNvSpPr>
              <a:spLocks noChangeArrowheads="1"/>
            </p:cNvSpPr>
            <p:nvPr/>
          </p:nvSpPr>
          <p:spPr bwMode="auto">
            <a:xfrm>
              <a:off x="7048500" y="5214938"/>
              <a:ext cx="914400" cy="9525"/>
            </a:xfrm>
            <a:prstGeom prst="rect">
              <a:avLst/>
            </a:prstGeom>
            <a:solidFill>
              <a:srgbClr val="FFFFFF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815975" y="2756298"/>
            <a:ext cx="18274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2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1720850" y="2756297"/>
            <a:ext cx="274600" cy="430887"/>
            <a:chOff x="1720850" y="3589338"/>
            <a:chExt cx="274600" cy="574516"/>
          </a:xfrm>
        </p:grpSpPr>
        <p:sp>
          <p:nvSpPr>
            <p:cNvPr id="25613" name="Rectangle 13"/>
            <p:cNvSpPr>
              <a:spLocks noChangeArrowheads="1"/>
            </p:cNvSpPr>
            <p:nvPr/>
          </p:nvSpPr>
          <p:spPr bwMode="auto">
            <a:xfrm>
              <a:off x="1720850" y="3589338"/>
              <a:ext cx="118622" cy="574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effectLst/>
                  <a:latin typeface="Corbel" pitchFamily="34" charset="0"/>
                </a:rPr>
                <a:t>-</a:t>
              </a: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25614" name="Rectangle 14"/>
            <p:cNvSpPr>
              <a:spLocks noChangeArrowheads="1"/>
            </p:cNvSpPr>
            <p:nvPr/>
          </p:nvSpPr>
          <p:spPr bwMode="auto">
            <a:xfrm>
              <a:off x="1835150" y="3589338"/>
              <a:ext cx="160300" cy="574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effectLst/>
                  <a:latin typeface="Corbel" pitchFamily="34" charset="0"/>
                </a:rPr>
                <a:t>1</a:t>
              </a: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</p:grp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2625725" y="2756298"/>
            <a:ext cx="1843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0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3530600" y="2756298"/>
            <a:ext cx="18594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4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4435475" y="2756298"/>
            <a:ext cx="1843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0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5340350" y="2756298"/>
            <a:ext cx="16350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3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6245225" y="2756298"/>
            <a:ext cx="18274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2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7150100" y="2756298"/>
            <a:ext cx="1843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0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2625725" y="3175396"/>
            <a:ext cx="297042" cy="430887"/>
            <a:chOff x="2625725" y="4148138"/>
            <a:chExt cx="297042" cy="574516"/>
          </a:xfrm>
        </p:grpSpPr>
        <p:sp>
          <p:nvSpPr>
            <p:cNvPr id="25621" name="Rectangle 21"/>
            <p:cNvSpPr>
              <a:spLocks noChangeArrowheads="1"/>
            </p:cNvSpPr>
            <p:nvPr/>
          </p:nvSpPr>
          <p:spPr bwMode="auto">
            <a:xfrm>
              <a:off x="2625725" y="4148138"/>
              <a:ext cx="118622" cy="574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effectLst/>
                  <a:latin typeface="Corbel" pitchFamily="34" charset="0"/>
                </a:rPr>
                <a:t>-</a:t>
              </a: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25622" name="Rectangle 22"/>
            <p:cNvSpPr>
              <a:spLocks noChangeArrowheads="1"/>
            </p:cNvSpPr>
            <p:nvPr/>
          </p:nvSpPr>
          <p:spPr bwMode="auto">
            <a:xfrm>
              <a:off x="2740025" y="4148138"/>
              <a:ext cx="182742" cy="574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effectLst/>
                  <a:latin typeface="Corbel" pitchFamily="34" charset="0"/>
                </a:rPr>
                <a:t>2</a:t>
              </a: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3530600" y="3175396"/>
            <a:ext cx="300248" cy="430887"/>
            <a:chOff x="3530600" y="4148138"/>
            <a:chExt cx="300248" cy="574516"/>
          </a:xfrm>
        </p:grpSpPr>
        <p:sp>
          <p:nvSpPr>
            <p:cNvPr id="25623" name="Rectangle 23"/>
            <p:cNvSpPr>
              <a:spLocks noChangeArrowheads="1"/>
            </p:cNvSpPr>
            <p:nvPr/>
          </p:nvSpPr>
          <p:spPr bwMode="auto">
            <a:xfrm>
              <a:off x="3530600" y="4148138"/>
              <a:ext cx="118622" cy="574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>
                  <a:ln>
                    <a:noFill/>
                  </a:ln>
                  <a:effectLst/>
                  <a:latin typeface="Corbel" pitchFamily="34" charset="0"/>
                </a:rPr>
                <a:t>-</a:t>
              </a:r>
              <a:endParaRPr kumimoji="0" lang="en-US" sz="1800" b="0" i="0" u="none" strike="noStrike" cap="none" normalizeH="0" baseline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25624" name="Rectangle 24"/>
            <p:cNvSpPr>
              <a:spLocks noChangeArrowheads="1"/>
            </p:cNvSpPr>
            <p:nvPr/>
          </p:nvSpPr>
          <p:spPr bwMode="auto">
            <a:xfrm>
              <a:off x="3644900" y="4148138"/>
              <a:ext cx="185948" cy="574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effectLst/>
                  <a:latin typeface="Corbel" pitchFamily="34" charset="0"/>
                </a:rPr>
                <a:t>4</a:t>
              </a: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</p:grp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4435475" y="3175398"/>
            <a:ext cx="1843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0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5626" name="Rectangle 26"/>
          <p:cNvSpPr>
            <a:spLocks noChangeArrowheads="1"/>
          </p:cNvSpPr>
          <p:nvPr/>
        </p:nvSpPr>
        <p:spPr bwMode="auto">
          <a:xfrm>
            <a:off x="5340350" y="3175398"/>
            <a:ext cx="1843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0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5627" name="Rectangle 27"/>
          <p:cNvSpPr>
            <a:spLocks noChangeArrowheads="1"/>
          </p:cNvSpPr>
          <p:nvPr/>
        </p:nvSpPr>
        <p:spPr bwMode="auto">
          <a:xfrm>
            <a:off x="6245225" y="3175398"/>
            <a:ext cx="18755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6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5628" name="Rectangle 28"/>
          <p:cNvSpPr>
            <a:spLocks noChangeArrowheads="1"/>
          </p:cNvSpPr>
          <p:nvPr/>
        </p:nvSpPr>
        <p:spPr bwMode="auto">
          <a:xfrm>
            <a:off x="7150100" y="3175398"/>
            <a:ext cx="34785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16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1720850" y="3594496"/>
            <a:ext cx="274600" cy="430887"/>
            <a:chOff x="1720850" y="4706938"/>
            <a:chExt cx="274600" cy="574516"/>
          </a:xfrm>
        </p:grpSpPr>
        <p:sp>
          <p:nvSpPr>
            <p:cNvPr id="25629" name="Rectangle 29"/>
            <p:cNvSpPr>
              <a:spLocks noChangeArrowheads="1"/>
            </p:cNvSpPr>
            <p:nvPr/>
          </p:nvSpPr>
          <p:spPr bwMode="auto">
            <a:xfrm>
              <a:off x="1720850" y="4706938"/>
              <a:ext cx="118622" cy="574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>
                  <a:ln>
                    <a:noFill/>
                  </a:ln>
                  <a:effectLst/>
                  <a:latin typeface="Corbel" pitchFamily="34" charset="0"/>
                </a:rPr>
                <a:t>-</a:t>
              </a:r>
              <a:endParaRPr kumimoji="0" lang="en-US" sz="1800" b="0" i="0" u="none" strike="noStrike" cap="none" normalizeH="0" baseline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25630" name="Rectangle 30"/>
            <p:cNvSpPr>
              <a:spLocks noChangeArrowheads="1"/>
            </p:cNvSpPr>
            <p:nvPr/>
          </p:nvSpPr>
          <p:spPr bwMode="auto">
            <a:xfrm>
              <a:off x="1835150" y="4706938"/>
              <a:ext cx="160300" cy="574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effectLst/>
                  <a:latin typeface="Corbel" pitchFamily="34" charset="0"/>
                </a:rPr>
                <a:t>1</a:t>
              </a: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625725" y="3594496"/>
            <a:ext cx="297042" cy="430887"/>
            <a:chOff x="2625725" y="4706938"/>
            <a:chExt cx="297042" cy="574516"/>
          </a:xfrm>
        </p:grpSpPr>
        <p:sp>
          <p:nvSpPr>
            <p:cNvPr id="25631" name="Rectangle 31"/>
            <p:cNvSpPr>
              <a:spLocks noChangeArrowheads="1"/>
            </p:cNvSpPr>
            <p:nvPr/>
          </p:nvSpPr>
          <p:spPr bwMode="auto">
            <a:xfrm>
              <a:off x="2625725" y="4706938"/>
              <a:ext cx="118622" cy="574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>
                  <a:ln>
                    <a:noFill/>
                  </a:ln>
                  <a:effectLst/>
                  <a:latin typeface="Corbel" pitchFamily="34" charset="0"/>
                </a:rPr>
                <a:t>-</a:t>
              </a:r>
              <a:endParaRPr kumimoji="0" lang="en-US" sz="1800" b="0" i="0" u="none" strike="noStrike" cap="none" normalizeH="0" baseline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25632" name="Rectangle 32"/>
            <p:cNvSpPr>
              <a:spLocks noChangeArrowheads="1"/>
            </p:cNvSpPr>
            <p:nvPr/>
          </p:nvSpPr>
          <p:spPr bwMode="auto">
            <a:xfrm>
              <a:off x="2740025" y="4706938"/>
              <a:ext cx="182742" cy="574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effectLst/>
                  <a:latin typeface="Corbel" pitchFamily="34" charset="0"/>
                </a:rPr>
                <a:t>2</a:t>
              </a: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</p:grpSp>
      <p:sp>
        <p:nvSpPr>
          <p:cNvPr id="25633" name="Rectangle 33"/>
          <p:cNvSpPr>
            <a:spLocks noChangeArrowheads="1"/>
          </p:cNvSpPr>
          <p:nvPr/>
        </p:nvSpPr>
        <p:spPr bwMode="auto">
          <a:xfrm>
            <a:off x="3530600" y="3594498"/>
            <a:ext cx="1843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0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5634" name="Rectangle 34"/>
          <p:cNvSpPr>
            <a:spLocks noChangeArrowheads="1"/>
          </p:cNvSpPr>
          <p:nvPr/>
        </p:nvSpPr>
        <p:spPr bwMode="auto">
          <a:xfrm>
            <a:off x="4435475" y="3594498"/>
            <a:ext cx="1843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0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5635" name="Rectangle 35"/>
          <p:cNvSpPr>
            <a:spLocks noChangeArrowheads="1"/>
          </p:cNvSpPr>
          <p:nvPr/>
        </p:nvSpPr>
        <p:spPr bwMode="auto">
          <a:xfrm>
            <a:off x="5340350" y="3594498"/>
            <a:ext cx="16350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3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5636" name="Rectangle 36"/>
          <p:cNvSpPr>
            <a:spLocks noChangeArrowheads="1"/>
          </p:cNvSpPr>
          <p:nvPr/>
        </p:nvSpPr>
        <p:spPr bwMode="auto">
          <a:xfrm>
            <a:off x="6245225" y="3594498"/>
            <a:ext cx="1843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8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5637" name="Rectangle 37"/>
          <p:cNvSpPr>
            <a:spLocks noChangeArrowheads="1"/>
          </p:cNvSpPr>
          <p:nvPr/>
        </p:nvSpPr>
        <p:spPr bwMode="auto">
          <a:xfrm>
            <a:off x="7150100" y="3594498"/>
            <a:ext cx="34785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16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590800" y="234315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Coefficients with placeholders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 flipH="1">
            <a:off x="1066800" y="2190750"/>
            <a:ext cx="22098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75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5610" grpId="0" animBg="1"/>
      <p:bldP spid="25612" grpId="0"/>
      <p:bldP spid="25615" grpId="0"/>
      <p:bldP spid="25616" grpId="0"/>
      <p:bldP spid="25617" grpId="0"/>
      <p:bldP spid="25618" grpId="0"/>
      <p:bldP spid="25619" grpId="0"/>
      <p:bldP spid="25620" grpId="0"/>
      <p:bldP spid="25625" grpId="0"/>
      <p:bldP spid="25626" grpId="0"/>
      <p:bldP spid="25627" grpId="0"/>
      <p:bldP spid="25628" grpId="0"/>
      <p:bldP spid="25633" grpId="0"/>
      <p:bldP spid="25634" grpId="0"/>
      <p:bldP spid="25635" grpId="0"/>
      <p:bldP spid="25636" grpId="0"/>
      <p:bldP spid="25637" grpId="0"/>
      <p:bldP spid="4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5.2 Evaluate and Graph Polynomial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End Behavior</a:t>
            </a:r>
          </a:p>
          <a:p>
            <a:pPr lvl="1"/>
            <a:r>
              <a:rPr lang="en-US" dirty="0"/>
              <a:t>Polynomial functions always go towards </a:t>
            </a:r>
            <a:r>
              <a:rPr lang="en-US" dirty="0">
                <a:sym typeface="Symbol"/>
              </a:rPr>
              <a:t></a:t>
            </a:r>
            <a:r>
              <a:rPr lang="en-US" dirty="0"/>
              <a:t> or -</a:t>
            </a:r>
            <a:r>
              <a:rPr lang="en-US" dirty="0">
                <a:sym typeface="Symbol"/>
              </a:rPr>
              <a:t></a:t>
            </a:r>
            <a:r>
              <a:rPr lang="en-US" dirty="0"/>
              <a:t> at either end of the graph 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Write</a:t>
            </a:r>
          </a:p>
          <a:p>
            <a:pPr lvl="1"/>
            <a:r>
              <a:rPr lang="en-US" dirty="0"/>
              <a:t>f(x)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</a:t>
            </a:r>
            <a:r>
              <a:rPr lang="en-US" u="sng" dirty="0"/>
              <a:t>+</a:t>
            </a:r>
            <a:r>
              <a:rPr lang="en-US" u="sng" dirty="0">
                <a:sym typeface="Symbol"/>
              </a:rPr>
              <a:t></a:t>
            </a:r>
            <a:r>
              <a:rPr lang="en-US" u="sng" dirty="0"/>
              <a:t> </a:t>
            </a:r>
            <a:r>
              <a:rPr lang="en-US" dirty="0"/>
              <a:t>as x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-</a:t>
            </a:r>
            <a:r>
              <a:rPr lang="en-US" dirty="0">
                <a:sym typeface="Symbol"/>
              </a:rPr>
              <a:t></a:t>
            </a:r>
            <a:r>
              <a:rPr lang="en-US" dirty="0"/>
              <a:t> and f(x)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</a:t>
            </a:r>
            <a:r>
              <a:rPr lang="en-US" u="sng" dirty="0"/>
              <a:t>+</a:t>
            </a:r>
            <a:r>
              <a:rPr lang="en-US" u="sng" dirty="0">
                <a:sym typeface="Symbol"/>
              </a:rPr>
              <a:t></a:t>
            </a:r>
            <a:r>
              <a:rPr lang="en-US" u="sng" dirty="0"/>
              <a:t> </a:t>
            </a:r>
            <a:r>
              <a:rPr lang="en-US" dirty="0"/>
              <a:t>as x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+</a:t>
            </a:r>
            <a:r>
              <a:rPr lang="en-US" dirty="0">
                <a:sym typeface="Symbol"/>
              </a:rPr>
              <a:t>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844191"/>
              </p:ext>
            </p:extLst>
          </p:nvPr>
        </p:nvGraphicFramePr>
        <p:xfrm>
          <a:off x="762000" y="1962150"/>
          <a:ext cx="8001000" cy="1812555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560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Leading</a:t>
                      </a:r>
                      <a:r>
                        <a:rPr lang="en-US" sz="1400" baseline="0" dirty="0"/>
                        <a:t> Coefficient +</a:t>
                      </a:r>
                      <a:endParaRPr lang="en-US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Leading Coefficient</a:t>
                      </a:r>
                      <a:r>
                        <a:rPr lang="en-US" sz="1400" baseline="0" dirty="0"/>
                        <a:t> -</a:t>
                      </a:r>
                      <a:endParaRPr lang="en-US" sz="1400" dirty="0"/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476">
                <a:tc>
                  <a:txBody>
                    <a:bodyPr/>
                    <a:lstStyle/>
                    <a:p>
                      <a:r>
                        <a:rPr lang="en-US" sz="1400" dirty="0"/>
                        <a:t>Even Degree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476">
                <a:tc>
                  <a:txBody>
                    <a:bodyPr/>
                    <a:lstStyle/>
                    <a:p>
                      <a:r>
                        <a:rPr lang="en-US" sz="1400" dirty="0"/>
                        <a:t>Odd Degree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Freeform 5"/>
          <p:cNvSpPr/>
          <p:nvPr/>
        </p:nvSpPr>
        <p:spPr>
          <a:xfrm>
            <a:off x="2819402" y="2362200"/>
            <a:ext cx="1070517" cy="564530"/>
          </a:xfrm>
          <a:custGeom>
            <a:avLst/>
            <a:gdLst>
              <a:gd name="connsiteX0" fmla="*/ 0 w 1070517"/>
              <a:gd name="connsiteY0" fmla="*/ 0 h 752706"/>
              <a:gd name="connsiteX1" fmla="*/ 613317 w 1070517"/>
              <a:gd name="connsiteY1" fmla="*/ 747131 h 752706"/>
              <a:gd name="connsiteX2" fmla="*/ 1070517 w 1070517"/>
              <a:gd name="connsiteY2" fmla="*/ 33453 h 752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0517" h="752706">
                <a:moveTo>
                  <a:pt x="0" y="0"/>
                </a:moveTo>
                <a:cubicBezTo>
                  <a:pt x="217449" y="370778"/>
                  <a:pt x="434898" y="741556"/>
                  <a:pt x="613317" y="747131"/>
                </a:cubicBezTo>
                <a:cubicBezTo>
                  <a:pt x="791736" y="752706"/>
                  <a:pt x="931126" y="393079"/>
                  <a:pt x="1070517" y="33453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 flipV="1">
            <a:off x="6096002" y="2362200"/>
            <a:ext cx="1070517" cy="564530"/>
          </a:xfrm>
          <a:custGeom>
            <a:avLst/>
            <a:gdLst>
              <a:gd name="connsiteX0" fmla="*/ 0 w 1070517"/>
              <a:gd name="connsiteY0" fmla="*/ 0 h 752706"/>
              <a:gd name="connsiteX1" fmla="*/ 613317 w 1070517"/>
              <a:gd name="connsiteY1" fmla="*/ 747131 h 752706"/>
              <a:gd name="connsiteX2" fmla="*/ 1070517 w 1070517"/>
              <a:gd name="connsiteY2" fmla="*/ 33453 h 752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70517" h="752706">
                <a:moveTo>
                  <a:pt x="0" y="0"/>
                </a:moveTo>
                <a:cubicBezTo>
                  <a:pt x="217449" y="370778"/>
                  <a:pt x="434898" y="741556"/>
                  <a:pt x="613317" y="747131"/>
                </a:cubicBezTo>
                <a:cubicBezTo>
                  <a:pt x="791736" y="752706"/>
                  <a:pt x="931126" y="393079"/>
                  <a:pt x="1070517" y="33453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732049" y="3102363"/>
            <a:ext cx="791736" cy="602166"/>
          </a:xfrm>
          <a:custGeom>
            <a:avLst/>
            <a:gdLst>
              <a:gd name="connsiteX0" fmla="*/ 0 w 791736"/>
              <a:gd name="connsiteY0" fmla="*/ 802888 h 802888"/>
              <a:gd name="connsiteX1" fmla="*/ 323385 w 791736"/>
              <a:gd name="connsiteY1" fmla="*/ 223024 h 802888"/>
              <a:gd name="connsiteX2" fmla="*/ 568712 w 791736"/>
              <a:gd name="connsiteY2" fmla="*/ 434897 h 802888"/>
              <a:gd name="connsiteX3" fmla="*/ 791736 w 791736"/>
              <a:gd name="connsiteY3" fmla="*/ 0 h 80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1736" h="802888">
                <a:moveTo>
                  <a:pt x="0" y="802888"/>
                </a:moveTo>
                <a:cubicBezTo>
                  <a:pt x="114300" y="543622"/>
                  <a:pt x="228600" y="284356"/>
                  <a:pt x="323385" y="223024"/>
                </a:cubicBezTo>
                <a:cubicBezTo>
                  <a:pt x="418170" y="161692"/>
                  <a:pt x="490654" y="472068"/>
                  <a:pt x="568712" y="434897"/>
                </a:cubicBezTo>
                <a:cubicBezTo>
                  <a:pt x="646770" y="397726"/>
                  <a:pt x="719253" y="198863"/>
                  <a:pt x="791736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 flipV="1">
            <a:off x="6172200" y="3105150"/>
            <a:ext cx="791736" cy="602166"/>
          </a:xfrm>
          <a:custGeom>
            <a:avLst/>
            <a:gdLst>
              <a:gd name="connsiteX0" fmla="*/ 0 w 791736"/>
              <a:gd name="connsiteY0" fmla="*/ 802888 h 802888"/>
              <a:gd name="connsiteX1" fmla="*/ 323385 w 791736"/>
              <a:gd name="connsiteY1" fmla="*/ 223024 h 802888"/>
              <a:gd name="connsiteX2" fmla="*/ 568712 w 791736"/>
              <a:gd name="connsiteY2" fmla="*/ 434897 h 802888"/>
              <a:gd name="connsiteX3" fmla="*/ 791736 w 791736"/>
              <a:gd name="connsiteY3" fmla="*/ 0 h 80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1736" h="802888">
                <a:moveTo>
                  <a:pt x="0" y="802888"/>
                </a:moveTo>
                <a:cubicBezTo>
                  <a:pt x="114300" y="543622"/>
                  <a:pt x="228600" y="284356"/>
                  <a:pt x="323385" y="223024"/>
                </a:cubicBezTo>
                <a:cubicBezTo>
                  <a:pt x="418170" y="161692"/>
                  <a:pt x="490654" y="472068"/>
                  <a:pt x="568712" y="434897"/>
                </a:cubicBezTo>
                <a:cubicBezTo>
                  <a:pt x="646770" y="397726"/>
                  <a:pt x="719253" y="198863"/>
                  <a:pt x="791736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0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5.2 Evaluate and Graph Polynomial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Graphing polynomial functions</a:t>
            </a:r>
          </a:p>
          <a:p>
            <a:pPr lvl="1"/>
            <a:r>
              <a:rPr lang="en-US" dirty="0"/>
              <a:t>Make a table of values</a:t>
            </a:r>
          </a:p>
          <a:p>
            <a:pPr lvl="1"/>
            <a:r>
              <a:rPr lang="en-US" dirty="0"/>
              <a:t>Plot the points</a:t>
            </a:r>
          </a:p>
          <a:p>
            <a:pPr lvl="1"/>
            <a:r>
              <a:rPr lang="en-US" dirty="0"/>
              <a:t>Make sure the graph matches the appropriate end behavior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18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5.2 Evaluate and Graph Polynomial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200" dirty="0"/>
              <a:t>Graph f(x) = x</a:t>
            </a:r>
            <a:r>
              <a:rPr lang="en-US" sz="3200" baseline="30000" dirty="0"/>
              <a:t>3</a:t>
            </a:r>
            <a:r>
              <a:rPr lang="en-US" sz="3200" dirty="0"/>
              <a:t> + 2x – 4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4028" y="1123950"/>
            <a:ext cx="3946525" cy="394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1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Slideshow was developed to accompany the textbook</a:t>
            </a:r>
          </a:p>
          <a:p>
            <a:pPr lvl="1"/>
            <a:r>
              <a:rPr lang="en-US" i="1" dirty="0"/>
              <a:t>Larson Algebra 2</a:t>
            </a:r>
          </a:p>
          <a:p>
            <a:pPr lvl="1"/>
            <a:r>
              <a:rPr lang="en-US" i="1" dirty="0"/>
              <a:t>By Larson, R., Boswell, L., </a:t>
            </a:r>
            <a:r>
              <a:rPr lang="en-US" i="1" dirty="0" err="1"/>
              <a:t>Kanold</a:t>
            </a:r>
            <a:r>
              <a:rPr lang="en-US" i="1" dirty="0"/>
              <a:t>, T. D., &amp; Stiff, L. </a:t>
            </a:r>
          </a:p>
          <a:p>
            <a:pPr lvl="1"/>
            <a:r>
              <a:rPr lang="en-US" i="1" dirty="0"/>
              <a:t>2011 Holt McDougal</a:t>
            </a:r>
          </a:p>
          <a:p>
            <a:r>
              <a:rPr lang="en-US" dirty="0"/>
              <a:t>Some examples and diagrams are taken from the textbook.</a:t>
            </a:r>
          </a:p>
          <a:p>
            <a:endParaRPr lang="en-US" i="1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800600" y="4149657"/>
            <a:ext cx="43434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Slides created by </a:t>
            </a:r>
          </a:p>
          <a:p>
            <a:r>
              <a:rPr lang="en-US" dirty="0"/>
              <a:t>Richard Wright, Andrews Academy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hlinkClick r:id="rId2"/>
              </a:rPr>
              <a:t>rwright@andrews.edu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77224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5.2 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0297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5.3 Add, Subtract, and Multiply Polynomials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Adding, subtracting, and multiplying are always good things to know how to do.  </a:t>
            </a:r>
          </a:p>
          <a:p>
            <a:endParaRPr lang="en-US" dirty="0"/>
          </a:p>
          <a:p>
            <a:r>
              <a:rPr lang="en-US" dirty="0"/>
              <a:t>Sometimes you might want to combine two or more models into one big model.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06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5.3 Add, Subtract, and Multiply Polynomials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/>
              <a:t>Adding and subtracting polynomials</a:t>
            </a:r>
          </a:p>
          <a:p>
            <a:pPr lvl="1"/>
            <a:r>
              <a:rPr lang="en-US" sz="2800" dirty="0"/>
              <a:t>Add or subtract the coefficients of the terms with the same power.</a:t>
            </a:r>
          </a:p>
          <a:p>
            <a:pPr lvl="1"/>
            <a:r>
              <a:rPr lang="en-US" sz="2800" dirty="0"/>
              <a:t>Called combining like terms.</a:t>
            </a:r>
          </a:p>
          <a:p>
            <a:pPr lvl="0"/>
            <a:r>
              <a:rPr lang="en-US" sz="3200" dirty="0"/>
              <a:t>Examples:</a:t>
            </a:r>
          </a:p>
          <a:p>
            <a:pPr lvl="1"/>
            <a:r>
              <a:rPr lang="en-US" sz="2800" dirty="0"/>
              <a:t>(5x</a:t>
            </a:r>
            <a:r>
              <a:rPr lang="en-US" sz="2800" baseline="30000" dirty="0"/>
              <a:t>2</a:t>
            </a:r>
            <a:r>
              <a:rPr lang="en-US" sz="2800" dirty="0"/>
              <a:t> + x – 7) + (-3x</a:t>
            </a:r>
            <a:r>
              <a:rPr lang="en-US" sz="2800" baseline="30000" dirty="0"/>
              <a:t>2</a:t>
            </a:r>
            <a:r>
              <a:rPr lang="en-US" sz="2800" dirty="0"/>
              <a:t> – 6x – 1)					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(3x</a:t>
            </a:r>
            <a:r>
              <a:rPr lang="en-US" sz="2800" baseline="30000" dirty="0"/>
              <a:t>3</a:t>
            </a:r>
            <a:r>
              <a:rPr lang="en-US" sz="2800" dirty="0"/>
              <a:t> + 8x</a:t>
            </a:r>
            <a:r>
              <a:rPr lang="en-US" sz="2800" baseline="30000" dirty="0"/>
              <a:t>2</a:t>
            </a:r>
            <a:r>
              <a:rPr lang="en-US" sz="2800" dirty="0"/>
              <a:t> – x – 5) – (5x</a:t>
            </a:r>
            <a:r>
              <a:rPr lang="en-US" sz="2800" baseline="30000" dirty="0"/>
              <a:t>3</a:t>
            </a:r>
            <a:r>
              <a:rPr lang="en-US" sz="2800" dirty="0"/>
              <a:t> – x</a:t>
            </a:r>
            <a:r>
              <a:rPr lang="en-US" sz="2800" baseline="30000" dirty="0"/>
              <a:t>2</a:t>
            </a:r>
            <a:r>
              <a:rPr lang="en-US" sz="2800" dirty="0"/>
              <a:t> + 17)			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347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5.3 Add, Subtract, and Multiply Polynomials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800" dirty="0"/>
              <a:t>Multiplying polynomials</a:t>
            </a:r>
          </a:p>
          <a:p>
            <a:pPr lvl="1"/>
            <a:r>
              <a:rPr lang="en-US" dirty="0"/>
              <a:t>Use the distributive property</a:t>
            </a:r>
          </a:p>
          <a:p>
            <a:pPr lvl="0"/>
            <a:r>
              <a:rPr lang="en-US" sz="2800" dirty="0"/>
              <a:t>Examples:</a:t>
            </a:r>
          </a:p>
          <a:p>
            <a:pPr lvl="1"/>
            <a:r>
              <a:rPr lang="en-US" dirty="0"/>
              <a:t>(x – 3)(x + 4)		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sz="2000" dirty="0"/>
          </a:p>
          <a:p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2900" lvl="1" indent="-342900">
              <a:buClr>
                <a:schemeClr val="hlink"/>
              </a:buClr>
            </a:pPr>
            <a:r>
              <a:rPr lang="en-US" dirty="0"/>
              <a:t>(x + 2)(x</a:t>
            </a:r>
            <a:r>
              <a:rPr lang="en-US" baseline="30000" dirty="0"/>
              <a:t>2</a:t>
            </a:r>
            <a:r>
              <a:rPr lang="en-US" dirty="0"/>
              <a:t> + 3x – 4)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07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5.3 Add, Subtract, and Multiply Polynomials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(x – 1)(x + 2)(x + 3)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745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5.3 Add, Subtract, and Multiply Polynomials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Special Product Patterns </a:t>
            </a:r>
          </a:p>
          <a:p>
            <a:pPr lvl="1"/>
            <a:r>
              <a:rPr lang="en-US" sz="2800" dirty="0"/>
              <a:t>Sum and Difference</a:t>
            </a:r>
          </a:p>
          <a:p>
            <a:pPr lvl="2"/>
            <a:r>
              <a:rPr lang="en-US" dirty="0"/>
              <a:t>(a – b)(a + b) = a</a:t>
            </a:r>
            <a:r>
              <a:rPr lang="en-US" baseline="30000" dirty="0"/>
              <a:t>2</a:t>
            </a:r>
            <a:r>
              <a:rPr lang="en-US" dirty="0"/>
              <a:t> – b</a:t>
            </a:r>
            <a:r>
              <a:rPr lang="en-US" baseline="30000" dirty="0"/>
              <a:t>2</a:t>
            </a:r>
            <a:endParaRPr lang="en-US" dirty="0"/>
          </a:p>
          <a:p>
            <a:pPr lvl="1"/>
            <a:r>
              <a:rPr lang="en-US" sz="2800" dirty="0"/>
              <a:t>Square of a Binomial</a:t>
            </a:r>
          </a:p>
          <a:p>
            <a:pPr lvl="2"/>
            <a:r>
              <a:rPr lang="en-US" dirty="0"/>
              <a:t>(a </a:t>
            </a:r>
            <a:r>
              <a:rPr lang="en-US" dirty="0">
                <a:latin typeface="Calibri"/>
              </a:rPr>
              <a:t>±</a:t>
            </a:r>
            <a:r>
              <a:rPr lang="en-US" dirty="0"/>
              <a:t> b)</a:t>
            </a:r>
            <a:r>
              <a:rPr lang="en-US" baseline="30000" dirty="0"/>
              <a:t>2</a:t>
            </a:r>
            <a:r>
              <a:rPr lang="en-US" dirty="0"/>
              <a:t> = a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>
                <a:latin typeface="Calibri"/>
              </a:rPr>
              <a:t>±</a:t>
            </a:r>
            <a:r>
              <a:rPr lang="en-US" dirty="0"/>
              <a:t> 2ab + b</a:t>
            </a:r>
            <a:r>
              <a:rPr lang="en-US" baseline="30000" dirty="0"/>
              <a:t>2</a:t>
            </a:r>
          </a:p>
          <a:p>
            <a:pPr lvl="1"/>
            <a:r>
              <a:rPr lang="en-US" sz="2800" dirty="0"/>
              <a:t>Cube of a Binomial</a:t>
            </a:r>
          </a:p>
          <a:p>
            <a:pPr lvl="2"/>
            <a:r>
              <a:rPr lang="en-US" dirty="0"/>
              <a:t>(a </a:t>
            </a:r>
            <a:r>
              <a:rPr lang="en-US">
                <a:latin typeface="Calibri"/>
              </a:rPr>
              <a:t>±</a:t>
            </a:r>
            <a:r>
              <a:rPr lang="en-US"/>
              <a:t> b)</a:t>
            </a:r>
            <a:r>
              <a:rPr lang="en-US" baseline="30000"/>
              <a:t>3</a:t>
            </a:r>
            <a:r>
              <a:rPr lang="en-US"/>
              <a:t> </a:t>
            </a:r>
            <a:r>
              <a:rPr lang="en-US" dirty="0"/>
              <a:t>= a</a:t>
            </a:r>
            <a:r>
              <a:rPr lang="en-US" baseline="30000" dirty="0"/>
              <a:t>3</a:t>
            </a:r>
            <a:r>
              <a:rPr lang="en-US" dirty="0"/>
              <a:t> </a:t>
            </a:r>
            <a:r>
              <a:rPr lang="en-US" dirty="0">
                <a:latin typeface="Calibri"/>
              </a:rPr>
              <a:t>±</a:t>
            </a:r>
            <a:r>
              <a:rPr lang="en-US" dirty="0"/>
              <a:t> 3a</a:t>
            </a:r>
            <a:r>
              <a:rPr lang="en-US" baseline="30000" dirty="0"/>
              <a:t>2</a:t>
            </a:r>
            <a:r>
              <a:rPr lang="en-US" dirty="0"/>
              <a:t>b + 3ab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>
                <a:latin typeface="Calibri"/>
              </a:rPr>
              <a:t>±</a:t>
            </a:r>
            <a:r>
              <a:rPr lang="en-US" dirty="0"/>
              <a:t> b</a:t>
            </a:r>
            <a:r>
              <a:rPr lang="en-US" baseline="30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2269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5.3 Add, Subtract, and Multiply Polynomials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(x + 2)</a:t>
            </a:r>
            <a:r>
              <a:rPr lang="en-US" baseline="30000" dirty="0"/>
              <a:t>3</a:t>
            </a:r>
            <a:r>
              <a:rPr lang="en-US" dirty="0"/>
              <a:t> </a:t>
            </a:r>
          </a:p>
          <a:p>
            <a:pPr lvl="1"/>
            <a:endParaRPr lang="en-US" sz="2400" dirty="0"/>
          </a:p>
          <a:p>
            <a:endParaRPr lang="en-US" sz="16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(x – 3)</a:t>
            </a:r>
            <a:r>
              <a:rPr lang="en-US" baseline="30000" dirty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63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5.3 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0297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5.4 Factor and Solve Polynomial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manufacturer of shipping cartons who needs to make cartons for a specific use often has to use special relationships between the length, width, height, and volume to find the exact dimensions of the carton.  </a:t>
            </a:r>
          </a:p>
          <a:p>
            <a:r>
              <a:rPr lang="en-US" dirty="0"/>
              <a:t>The dimensions can usually be found by writing and solving a polynomial equation.  </a:t>
            </a:r>
          </a:p>
          <a:p>
            <a:r>
              <a:rPr lang="en-US" dirty="0"/>
              <a:t>This lesson looks at how factoring can be used to solve such equations.</a:t>
            </a:r>
          </a:p>
        </p:txBody>
      </p:sp>
    </p:spTree>
    <p:extLst>
      <p:ext uri="{BB962C8B-B14F-4D97-AF65-F5344CB8AC3E}">
        <p14:creationId xmlns:p14="http://schemas.microsoft.com/office/powerpoint/2010/main" val="298848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5.4 Factor and Solve Polynomial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dirty="0"/>
              <a:t>How to Factor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Greatest Common Factor</a:t>
            </a:r>
          </a:p>
          <a:p>
            <a:pPr lvl="1"/>
            <a:r>
              <a:rPr lang="en-US" dirty="0"/>
              <a:t>Comes from the distributive property</a:t>
            </a:r>
          </a:p>
          <a:p>
            <a:pPr lvl="1"/>
            <a:r>
              <a:rPr lang="en-US" dirty="0"/>
              <a:t>If the same number or variable is in each of the terms, you can bring the number to the front times everything that is left.</a:t>
            </a:r>
          </a:p>
          <a:p>
            <a:pPr lvl="1"/>
            <a:r>
              <a:rPr lang="en-US" dirty="0"/>
              <a:t>3x</a:t>
            </a:r>
            <a:r>
              <a:rPr lang="en-US" baseline="30000" dirty="0"/>
              <a:t>2</a:t>
            </a:r>
            <a:r>
              <a:rPr lang="en-US" dirty="0"/>
              <a:t>y + 6xy –9xy</a:t>
            </a:r>
            <a:r>
              <a:rPr lang="en-US" baseline="30000" dirty="0"/>
              <a:t>2</a:t>
            </a:r>
            <a:r>
              <a:rPr lang="en-US" dirty="0"/>
              <a:t> =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Look for this first!</a:t>
            </a:r>
          </a:p>
        </p:txBody>
      </p:sp>
    </p:spTree>
    <p:extLst>
      <p:ext uri="{BB962C8B-B14F-4D97-AF65-F5344CB8AC3E}">
        <p14:creationId xmlns:p14="http://schemas.microsoft.com/office/powerpoint/2010/main" val="123343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 Use Properties of Exponents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When numbers get very big or very small, such as the mass of the sun =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5.98</m:t>
                    </m:r>
                    <m:r>
                      <a:rPr lang="en-US" b="0" i="1" dirty="0" smtClean="0">
                        <a:latin typeface="Cambria Math"/>
                      </a:rPr>
                      <m:t>×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30</m:t>
                        </m:r>
                      </m:sup>
                    </m:sSup>
                  </m:oMath>
                </a14:m>
                <a:r>
                  <a:rPr lang="en-US" dirty="0"/>
                  <a:t> kg or the size of a cell =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1.0</m:t>
                    </m:r>
                    <m:r>
                      <a:rPr lang="en-US" b="0" i="1" dirty="0" smtClean="0">
                        <a:latin typeface="Cambria Math"/>
                      </a:rPr>
                      <m:t>×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−6</m:t>
                        </m:r>
                      </m:sup>
                    </m:sSup>
                  </m:oMath>
                </a14:m>
                <a:r>
                  <a:rPr lang="en-US" dirty="0"/>
                  <a:t> m, we use scientific notation to write the numbers in less space than they normally would take.  </a:t>
                </a:r>
              </a:p>
              <a:p>
                <a:endParaRPr lang="en-US" dirty="0"/>
              </a:p>
              <a:p>
                <a:r>
                  <a:rPr lang="en-US" dirty="0"/>
                  <a:t>The properties of exponents will help you understand how to work with scientific notation.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467" t="-1616" r="-4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391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5.4 Factor and Solve Polynomial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200" dirty="0"/>
              <a:t>Check to see how many terms</a:t>
            </a:r>
          </a:p>
          <a:p>
            <a:pPr lvl="1"/>
            <a:r>
              <a:rPr lang="en-US" sz="2800" dirty="0"/>
              <a:t>Two terms</a:t>
            </a:r>
          </a:p>
          <a:p>
            <a:pPr lvl="2"/>
            <a:r>
              <a:rPr lang="en-US" sz="2000" dirty="0"/>
              <a:t>Difference of two squares: a</a:t>
            </a:r>
            <a:r>
              <a:rPr lang="en-US" sz="2000" baseline="30000" dirty="0"/>
              <a:t>2</a:t>
            </a:r>
            <a:r>
              <a:rPr lang="en-US" sz="2000" dirty="0"/>
              <a:t> – b</a:t>
            </a:r>
            <a:r>
              <a:rPr lang="en-US" sz="2000" baseline="30000" dirty="0"/>
              <a:t>2</a:t>
            </a:r>
            <a:r>
              <a:rPr lang="en-US" sz="2000" dirty="0"/>
              <a:t> = (a – b)(a + b)</a:t>
            </a:r>
          </a:p>
          <a:p>
            <a:pPr lvl="3"/>
            <a:r>
              <a:rPr lang="en-US" sz="2000" dirty="0"/>
              <a:t>9x</a:t>
            </a:r>
            <a:r>
              <a:rPr lang="en-US" sz="2000" baseline="30000" dirty="0"/>
              <a:t>2</a:t>
            </a:r>
            <a:r>
              <a:rPr lang="en-US" sz="2000" dirty="0"/>
              <a:t> – y</a:t>
            </a:r>
            <a:r>
              <a:rPr lang="en-US" sz="2000" baseline="30000" dirty="0"/>
              <a:t>4</a:t>
            </a:r>
            <a:r>
              <a:rPr lang="en-US" sz="2000" dirty="0"/>
              <a:t> =</a:t>
            </a:r>
          </a:p>
          <a:p>
            <a:pPr lvl="2"/>
            <a:r>
              <a:rPr lang="en-US" sz="2000" dirty="0"/>
              <a:t>Sum of Two Cubes: a</a:t>
            </a:r>
            <a:r>
              <a:rPr lang="en-US" sz="2000" baseline="30000" dirty="0"/>
              <a:t>3</a:t>
            </a:r>
            <a:r>
              <a:rPr lang="en-US" sz="2000" dirty="0"/>
              <a:t> + b</a:t>
            </a:r>
            <a:r>
              <a:rPr lang="en-US" sz="2000" baseline="30000" dirty="0"/>
              <a:t>3</a:t>
            </a:r>
            <a:r>
              <a:rPr lang="en-US" sz="2000" dirty="0"/>
              <a:t> = (a + b)(a</a:t>
            </a:r>
            <a:r>
              <a:rPr lang="en-US" sz="2000" baseline="30000" dirty="0"/>
              <a:t>2</a:t>
            </a:r>
            <a:r>
              <a:rPr lang="en-US" sz="2000" dirty="0"/>
              <a:t> – </a:t>
            </a:r>
            <a:r>
              <a:rPr lang="en-US" sz="2000" dirty="0" err="1"/>
              <a:t>ab</a:t>
            </a:r>
            <a:r>
              <a:rPr lang="en-US" sz="2000" dirty="0"/>
              <a:t> + b</a:t>
            </a:r>
            <a:r>
              <a:rPr lang="en-US" sz="2000" baseline="30000" dirty="0"/>
              <a:t>2</a:t>
            </a:r>
            <a:r>
              <a:rPr lang="en-US" sz="2000" dirty="0"/>
              <a:t>)</a:t>
            </a:r>
          </a:p>
          <a:p>
            <a:pPr lvl="3"/>
            <a:r>
              <a:rPr lang="en-US" sz="2000" dirty="0"/>
              <a:t>8x</a:t>
            </a:r>
            <a:r>
              <a:rPr lang="en-US" sz="2000" baseline="30000" dirty="0"/>
              <a:t>3</a:t>
            </a:r>
            <a:r>
              <a:rPr lang="en-US" sz="2000" dirty="0"/>
              <a:t> + 27 =</a:t>
            </a:r>
          </a:p>
          <a:p>
            <a:pPr lvl="2"/>
            <a:r>
              <a:rPr lang="en-US" sz="2000" dirty="0"/>
              <a:t>Difference of Two Cubes: a</a:t>
            </a:r>
            <a:r>
              <a:rPr lang="en-US" sz="2000" baseline="30000" dirty="0"/>
              <a:t>3</a:t>
            </a:r>
            <a:r>
              <a:rPr lang="en-US" sz="2000" dirty="0"/>
              <a:t> – b</a:t>
            </a:r>
            <a:r>
              <a:rPr lang="en-US" sz="2000" baseline="30000" dirty="0"/>
              <a:t>3</a:t>
            </a:r>
            <a:r>
              <a:rPr lang="en-US" sz="2000" dirty="0"/>
              <a:t> = (a – b)(a</a:t>
            </a:r>
            <a:r>
              <a:rPr lang="en-US" sz="2000" baseline="30000" dirty="0"/>
              <a:t>2</a:t>
            </a:r>
            <a:r>
              <a:rPr lang="en-US" sz="2000" dirty="0"/>
              <a:t> + </a:t>
            </a:r>
            <a:r>
              <a:rPr lang="en-US" sz="2000" dirty="0" err="1"/>
              <a:t>ab</a:t>
            </a:r>
            <a:r>
              <a:rPr lang="en-US" sz="2000" dirty="0"/>
              <a:t> + b</a:t>
            </a:r>
            <a:r>
              <a:rPr lang="en-US" sz="2000" baseline="30000" dirty="0"/>
              <a:t>2</a:t>
            </a:r>
            <a:r>
              <a:rPr lang="en-US" sz="2000" dirty="0"/>
              <a:t>)</a:t>
            </a:r>
          </a:p>
          <a:p>
            <a:pPr lvl="3"/>
            <a:r>
              <a:rPr lang="en-US" sz="2000" dirty="0"/>
              <a:t>y</a:t>
            </a:r>
            <a:r>
              <a:rPr lang="en-US" sz="2000" baseline="30000" dirty="0"/>
              <a:t>3</a:t>
            </a:r>
            <a:r>
              <a:rPr lang="en-US" sz="2000" dirty="0"/>
              <a:t> – 8 =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43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5.4 Factor and Solve Polynomial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/>
              <a:t>Three terms</a:t>
            </a:r>
          </a:p>
          <a:p>
            <a:pPr lvl="1"/>
            <a:r>
              <a:rPr lang="en-US" dirty="0"/>
              <a:t>General Trinomials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ax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dirty="0" err="1"/>
              <a:t>bx</a:t>
            </a:r>
            <a:r>
              <a:rPr lang="en-US" dirty="0"/>
              <a:t> + c</a:t>
            </a:r>
          </a:p>
          <a:p>
            <a:pPr marL="825246" lvl="1" indent="-514350">
              <a:buFont typeface="+mj-lt"/>
              <a:buAutoNum type="arabicPeriod"/>
            </a:pPr>
            <a:r>
              <a:rPr lang="en-US" dirty="0"/>
              <a:t>Write two sets of parentheses  (          )(        )</a:t>
            </a:r>
          </a:p>
          <a:p>
            <a:pPr marL="825246" lvl="1" indent="-514350">
              <a:buFont typeface="+mj-lt"/>
              <a:buAutoNum type="arabicPeriod"/>
            </a:pPr>
            <a:r>
              <a:rPr lang="en-US" dirty="0"/>
              <a:t>Guess and Check</a:t>
            </a:r>
          </a:p>
          <a:p>
            <a:pPr marL="825246" lvl="1" indent="-514350">
              <a:buFont typeface="+mj-lt"/>
              <a:buAutoNum type="arabicPeriod"/>
            </a:pPr>
            <a:r>
              <a:rPr lang="en-US" dirty="0"/>
              <a:t>The Firsts multiply to make ax</a:t>
            </a:r>
            <a:r>
              <a:rPr lang="en-US" baseline="30000" dirty="0"/>
              <a:t>2</a:t>
            </a:r>
            <a:endParaRPr lang="en-US" dirty="0"/>
          </a:p>
          <a:p>
            <a:pPr marL="825246" lvl="1" indent="-514350">
              <a:buFont typeface="+mj-lt"/>
              <a:buAutoNum type="arabicPeriod"/>
            </a:pPr>
            <a:r>
              <a:rPr lang="en-US" dirty="0"/>
              <a:t>The Lasts multiply to make c</a:t>
            </a:r>
          </a:p>
          <a:p>
            <a:pPr marL="825246" lvl="1" indent="-514350">
              <a:buFont typeface="+mj-lt"/>
              <a:buAutoNum type="arabicPeriod"/>
            </a:pPr>
            <a:r>
              <a:rPr lang="en-US" dirty="0"/>
              <a:t>The Outers + Inners make </a:t>
            </a:r>
            <a:r>
              <a:rPr lang="en-US" dirty="0" err="1"/>
              <a:t>bx</a:t>
            </a:r>
            <a:endParaRPr lang="en-US" dirty="0"/>
          </a:p>
          <a:p>
            <a:pPr lvl="2"/>
            <a:r>
              <a:rPr lang="en-US" sz="2600" dirty="0"/>
              <a:t>x</a:t>
            </a:r>
            <a:r>
              <a:rPr lang="en-US" sz="2600" baseline="30000" dirty="0"/>
              <a:t>2</a:t>
            </a:r>
            <a:r>
              <a:rPr lang="en-US" sz="2600" dirty="0"/>
              <a:t> + 7x + 10 =</a:t>
            </a:r>
          </a:p>
          <a:p>
            <a:pPr lvl="2"/>
            <a:r>
              <a:rPr lang="en-US" sz="2600" dirty="0"/>
              <a:t>x</a:t>
            </a:r>
            <a:r>
              <a:rPr lang="en-US" sz="2600" baseline="30000" dirty="0"/>
              <a:t>2</a:t>
            </a:r>
            <a:r>
              <a:rPr lang="en-US" sz="2600" dirty="0"/>
              <a:t> + 3x – 18 =</a:t>
            </a:r>
          </a:p>
          <a:p>
            <a:pPr lvl="2"/>
            <a:r>
              <a:rPr lang="en-US" sz="2600" dirty="0"/>
              <a:t>6x</a:t>
            </a:r>
            <a:r>
              <a:rPr lang="en-US" sz="2600" baseline="30000" dirty="0"/>
              <a:t>2</a:t>
            </a:r>
            <a:r>
              <a:rPr lang="en-US" sz="2600" dirty="0"/>
              <a:t> – 7x – 20 =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44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5.4 Factor and Solve Polynomial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Four terms</a:t>
            </a:r>
          </a:p>
          <a:p>
            <a:pPr lvl="1"/>
            <a:r>
              <a:rPr lang="en-US" dirty="0"/>
              <a:t>Grouping</a:t>
            </a:r>
          </a:p>
          <a:p>
            <a:pPr lvl="2"/>
            <a:r>
              <a:rPr lang="en-US" sz="2600" dirty="0"/>
              <a:t>Group the terms into sets of two so that you can factor a common factor out of each set</a:t>
            </a:r>
          </a:p>
          <a:p>
            <a:pPr lvl="2"/>
            <a:r>
              <a:rPr lang="en-US" sz="2600" dirty="0"/>
              <a:t>Then factor the factored sets (Factor twice)</a:t>
            </a:r>
          </a:p>
          <a:p>
            <a:pPr lvl="2"/>
            <a:r>
              <a:rPr lang="en-US" dirty="0"/>
              <a:t>b</a:t>
            </a:r>
            <a:r>
              <a:rPr lang="en-US" baseline="30000" dirty="0"/>
              <a:t>3</a:t>
            </a:r>
            <a:r>
              <a:rPr lang="en-US" dirty="0"/>
              <a:t> – 3b</a:t>
            </a:r>
            <a:r>
              <a:rPr lang="en-US" baseline="30000" dirty="0"/>
              <a:t>2</a:t>
            </a:r>
            <a:r>
              <a:rPr lang="en-US" dirty="0"/>
              <a:t> – 4b + 12 =</a:t>
            </a:r>
          </a:p>
        </p:txBody>
      </p:sp>
    </p:spTree>
    <p:extLst>
      <p:ext uri="{BB962C8B-B14F-4D97-AF65-F5344CB8AC3E}">
        <p14:creationId xmlns:p14="http://schemas.microsoft.com/office/powerpoint/2010/main" val="638203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5.4 Factor and Solve Polynomial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 startAt="3"/>
            </a:pPr>
            <a:r>
              <a:rPr lang="en-US" dirty="0"/>
              <a:t>Try factoring more!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a</a:t>
            </a:r>
            <a:r>
              <a:rPr lang="en-US" baseline="30000" dirty="0"/>
              <a:t>2</a:t>
            </a:r>
            <a:r>
              <a:rPr lang="en-US" dirty="0"/>
              <a:t>x – b</a:t>
            </a:r>
            <a:r>
              <a:rPr lang="en-US" baseline="30000" dirty="0"/>
              <a:t>2</a:t>
            </a:r>
            <a:r>
              <a:rPr lang="en-US" dirty="0"/>
              <a:t>x + a</a:t>
            </a:r>
            <a:r>
              <a:rPr lang="en-US" baseline="30000" dirty="0"/>
              <a:t>2</a:t>
            </a:r>
            <a:r>
              <a:rPr lang="en-US" dirty="0"/>
              <a:t>y – b</a:t>
            </a:r>
            <a:r>
              <a:rPr lang="en-US" baseline="30000" dirty="0"/>
              <a:t>2</a:t>
            </a:r>
            <a:r>
              <a:rPr lang="en-US" dirty="0"/>
              <a:t>y =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51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5.4 Factor and Solve Polynomial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3a</a:t>
            </a:r>
            <a:r>
              <a:rPr lang="en-US" baseline="30000" dirty="0"/>
              <a:t>2</a:t>
            </a:r>
            <a:r>
              <a:rPr lang="en-US" dirty="0"/>
              <a:t>z – 27z =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n-US" dirty="0"/>
              <a:t>n</a:t>
            </a:r>
            <a:r>
              <a:rPr lang="en-US" baseline="30000" dirty="0"/>
              <a:t>4</a:t>
            </a:r>
            <a:r>
              <a:rPr lang="en-US" dirty="0"/>
              <a:t> – 81 =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8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5.4 Factor and Solve Polynomial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Solving Equations by Factoring</a:t>
            </a:r>
          </a:p>
          <a:p>
            <a:pPr lvl="1"/>
            <a:r>
              <a:rPr lang="en-US" sz="3200" dirty="0"/>
              <a:t>Make = 0 </a:t>
            </a:r>
          </a:p>
          <a:p>
            <a:pPr lvl="1"/>
            <a:r>
              <a:rPr lang="en-US" sz="3200" dirty="0"/>
              <a:t>Factor</a:t>
            </a:r>
          </a:p>
          <a:p>
            <a:pPr lvl="1"/>
            <a:r>
              <a:rPr lang="en-US" sz="3200" dirty="0"/>
              <a:t>Make each factor = 0 because if one factor is zero, 0 time anything = 0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784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2x</a:t>
            </a:r>
            <a:r>
              <a:rPr lang="en-US" sz="3200" baseline="30000" dirty="0"/>
              <a:t>5</a:t>
            </a:r>
            <a:r>
              <a:rPr lang="en-US" sz="3200" dirty="0"/>
              <a:t> = 18x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5.4 Factor and Solve Polynomial Equations</a:t>
            </a:r>
          </a:p>
        </p:txBody>
      </p:sp>
    </p:spTree>
    <p:extLst>
      <p:ext uri="{BB962C8B-B14F-4D97-AF65-F5344CB8AC3E}">
        <p14:creationId xmlns:p14="http://schemas.microsoft.com/office/powerpoint/2010/main" val="400843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5.4 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0297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5.5 Apply the Remainder and Factor Theorems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far we done add, subtracting, and multiplying polynomials.  </a:t>
            </a:r>
          </a:p>
          <a:p>
            <a:r>
              <a:rPr lang="en-US" dirty="0"/>
              <a:t>Factoring is similar to division, but it isn’t really division.  </a:t>
            </a:r>
          </a:p>
          <a:p>
            <a:r>
              <a:rPr lang="en-US" dirty="0"/>
              <a:t>Today we will deal with real polynomial division.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8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5.5 Apply the Remainder and Factor Theorems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Long Division</a:t>
                </a:r>
              </a:p>
              <a:p>
                <a:pPr lvl="1"/>
                <a:r>
                  <a:rPr lang="en-US" dirty="0"/>
                  <a:t>Done just like long division with numbers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/>
                              </a:rPr>
                              <m:t>4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/>
                          </a:rPr>
                          <m:t>+2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𝑦</m:t>
                        </m:r>
                        <m:r>
                          <a:rPr lang="en-US" sz="3200" b="0" i="1" smtClean="0">
                            <a:latin typeface="Cambria Math"/>
                          </a:rPr>
                          <m:t>+5</m:t>
                        </m:r>
                      </m:num>
                      <m:den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𝑦</m:t>
                        </m:r>
                        <m:r>
                          <a:rPr lang="en-US" sz="3200" b="0" i="1" smtClean="0">
                            <a:latin typeface="Cambria Math"/>
                          </a:rPr>
                          <m:t>+1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63" t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167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 Use Properties of Exponents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an exponent and what does it mean?</a:t>
            </a:r>
          </a:p>
          <a:p>
            <a:pPr lvl="1"/>
            <a:r>
              <a:rPr lang="en-US" dirty="0"/>
              <a:t>A superscript on a number.  </a:t>
            </a:r>
          </a:p>
          <a:p>
            <a:pPr lvl="1"/>
            <a:r>
              <a:rPr lang="en-US" dirty="0"/>
              <a:t>It tells the number of times the number is multiplied by itself.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Example; </a:t>
            </a:r>
          </a:p>
          <a:p>
            <a:pPr lvl="1"/>
            <a:r>
              <a:rPr lang="en-US" dirty="0"/>
              <a:t>x</a:t>
            </a:r>
            <a:r>
              <a:rPr lang="en-US" baseline="30000" dirty="0"/>
              <a:t>3</a:t>
            </a:r>
            <a:r>
              <a:rPr lang="en-US" dirty="0"/>
              <a:t> = x </a:t>
            </a:r>
            <a:r>
              <a:rPr lang="en-US" dirty="0" err="1"/>
              <a:t>x</a:t>
            </a:r>
            <a:r>
              <a:rPr lang="en-US" dirty="0"/>
              <a:t> </a:t>
            </a:r>
            <a:r>
              <a:rPr lang="en-US" dirty="0" err="1"/>
              <a:t>x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3668" y="4189631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Base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50558" y="4168101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Exponent</a:t>
            </a:r>
          </a:p>
        </p:txBody>
      </p:sp>
      <p:cxnSp>
        <p:nvCxnSpPr>
          <p:cNvPr id="7" name="Straight Arrow Connector 6"/>
          <p:cNvCxnSpPr>
            <a:stCxn id="4" idx="0"/>
          </p:cNvCxnSpPr>
          <p:nvPr/>
        </p:nvCxnSpPr>
        <p:spPr>
          <a:xfrm flipV="1">
            <a:off x="852768" y="3714750"/>
            <a:ext cx="95250" cy="4748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0"/>
          </p:cNvCxnSpPr>
          <p:nvPr/>
        </p:nvCxnSpPr>
        <p:spPr>
          <a:xfrm flipH="1" flipV="1">
            <a:off x="1066800" y="3562350"/>
            <a:ext cx="1983858" cy="6057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1447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5.5 Apply the Remainder and Factor Theorems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+4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57403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5.5 Apply the Remainder and Factor Theorems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Synthetic Division</a:t>
            </a:r>
          </a:p>
          <a:p>
            <a:pPr lvl="1"/>
            <a:r>
              <a:rPr lang="en-US" dirty="0"/>
              <a:t>Shortened form of long division for dividing by a </a:t>
            </a:r>
            <a:r>
              <a:rPr lang="en-US" b="1" dirty="0"/>
              <a:t>binomial</a:t>
            </a:r>
          </a:p>
          <a:p>
            <a:pPr lvl="1"/>
            <a:r>
              <a:rPr lang="en-US" dirty="0"/>
              <a:t>Only when dividing by (x – r)</a:t>
            </a:r>
          </a:p>
        </p:txBody>
      </p:sp>
    </p:spTree>
    <p:extLst>
      <p:ext uri="{BB962C8B-B14F-4D97-AF65-F5344CB8AC3E}">
        <p14:creationId xmlns:p14="http://schemas.microsoft.com/office/powerpoint/2010/main" val="334636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5.5 Apply the Remainder and Factor Theorems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/>
              <a:t>Synthetic Division</a:t>
            </a:r>
          </a:p>
          <a:p>
            <a:pPr lvl="1"/>
            <a:r>
              <a:rPr lang="en-US" dirty="0"/>
              <a:t>Example: (-5x</a:t>
            </a:r>
            <a:r>
              <a:rPr lang="en-US" baseline="30000" dirty="0"/>
              <a:t>5</a:t>
            </a:r>
            <a:r>
              <a:rPr lang="en-US" dirty="0"/>
              <a:t> -21x</a:t>
            </a:r>
            <a:r>
              <a:rPr lang="en-US" baseline="30000" dirty="0"/>
              <a:t>4</a:t>
            </a:r>
            <a:r>
              <a:rPr lang="en-US" dirty="0"/>
              <a:t> –3x</a:t>
            </a:r>
            <a:r>
              <a:rPr lang="en-US" baseline="30000" dirty="0"/>
              <a:t>3</a:t>
            </a:r>
            <a:r>
              <a:rPr lang="en-US" dirty="0"/>
              <a:t> +4x</a:t>
            </a:r>
            <a:r>
              <a:rPr lang="en-US" baseline="30000" dirty="0"/>
              <a:t>2</a:t>
            </a:r>
            <a:r>
              <a:rPr lang="en-US" dirty="0"/>
              <a:t> + 2x +2) / (x + 4)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5" name="AutoShape 5"/>
          <p:cNvSpPr>
            <a:spLocks noChangeAspect="1" noChangeArrowheads="1" noTextEdit="1"/>
          </p:cNvSpPr>
          <p:nvPr/>
        </p:nvSpPr>
        <p:spPr bwMode="auto">
          <a:xfrm>
            <a:off x="609602" y="2559845"/>
            <a:ext cx="7458075" cy="1421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46"/>
          <p:cNvGrpSpPr/>
          <p:nvPr/>
        </p:nvGrpSpPr>
        <p:grpSpPr>
          <a:xfrm>
            <a:off x="723900" y="2645568"/>
            <a:ext cx="914400" cy="425054"/>
            <a:chOff x="723900" y="3543300"/>
            <a:chExt cx="914400" cy="566738"/>
          </a:xfrm>
        </p:grpSpPr>
        <p:sp>
          <p:nvSpPr>
            <p:cNvPr id="25607" name="Rectangle 7"/>
            <p:cNvSpPr>
              <a:spLocks noChangeArrowheads="1"/>
            </p:cNvSpPr>
            <p:nvPr/>
          </p:nvSpPr>
          <p:spPr bwMode="auto">
            <a:xfrm>
              <a:off x="1624013" y="3543300"/>
              <a:ext cx="9525" cy="561975"/>
            </a:xfrm>
            <a:prstGeom prst="rect">
              <a:avLst/>
            </a:prstGeom>
            <a:solidFill>
              <a:srgbClr val="FFFFFF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09" name="Rectangle 9"/>
            <p:cNvSpPr>
              <a:spLocks noChangeArrowheads="1"/>
            </p:cNvSpPr>
            <p:nvPr/>
          </p:nvSpPr>
          <p:spPr bwMode="auto">
            <a:xfrm>
              <a:off x="723900" y="4100513"/>
              <a:ext cx="914400" cy="9525"/>
            </a:xfrm>
            <a:prstGeom prst="rect">
              <a:avLst/>
            </a:prstGeom>
            <a:solidFill>
              <a:srgbClr val="FFFFFF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723900" y="3477816"/>
            <a:ext cx="7239000" cy="7144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47"/>
          <p:cNvGrpSpPr/>
          <p:nvPr/>
        </p:nvGrpSpPr>
        <p:grpSpPr>
          <a:xfrm>
            <a:off x="6096000" y="3467100"/>
            <a:ext cx="914400" cy="428625"/>
            <a:chOff x="7048500" y="4657725"/>
            <a:chExt cx="914400" cy="571500"/>
          </a:xfrm>
        </p:grpSpPr>
        <p:sp>
          <p:nvSpPr>
            <p:cNvPr id="25608" name="Rectangle 8"/>
            <p:cNvSpPr>
              <a:spLocks noChangeArrowheads="1"/>
            </p:cNvSpPr>
            <p:nvPr/>
          </p:nvSpPr>
          <p:spPr bwMode="auto">
            <a:xfrm>
              <a:off x="7053263" y="4657725"/>
              <a:ext cx="9525" cy="571500"/>
            </a:xfrm>
            <a:prstGeom prst="rect">
              <a:avLst/>
            </a:prstGeom>
            <a:solidFill>
              <a:srgbClr val="FFFFFF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11" name="Rectangle 11"/>
            <p:cNvSpPr>
              <a:spLocks noChangeArrowheads="1"/>
            </p:cNvSpPr>
            <p:nvPr/>
          </p:nvSpPr>
          <p:spPr bwMode="auto">
            <a:xfrm>
              <a:off x="7048500" y="5214938"/>
              <a:ext cx="914400" cy="9525"/>
            </a:xfrm>
            <a:prstGeom prst="rect">
              <a:avLst/>
            </a:prstGeom>
            <a:solidFill>
              <a:srgbClr val="FFFFFF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815977" y="2680098"/>
            <a:ext cx="30457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-4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grpSp>
        <p:nvGrpSpPr>
          <p:cNvPr id="6" name="Group 41"/>
          <p:cNvGrpSpPr/>
          <p:nvPr/>
        </p:nvGrpSpPr>
        <p:grpSpPr>
          <a:xfrm>
            <a:off x="1720850" y="2680097"/>
            <a:ext cx="287424" cy="430887"/>
            <a:chOff x="1720850" y="3589338"/>
            <a:chExt cx="287424" cy="574516"/>
          </a:xfrm>
        </p:grpSpPr>
        <p:sp>
          <p:nvSpPr>
            <p:cNvPr id="25613" name="Rectangle 13"/>
            <p:cNvSpPr>
              <a:spLocks noChangeArrowheads="1"/>
            </p:cNvSpPr>
            <p:nvPr/>
          </p:nvSpPr>
          <p:spPr bwMode="auto">
            <a:xfrm>
              <a:off x="1720850" y="3589338"/>
              <a:ext cx="118622" cy="574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effectLst/>
                  <a:latin typeface="Corbel" pitchFamily="34" charset="0"/>
                </a:rPr>
                <a:t>-</a:t>
              </a: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25614" name="Rectangle 14"/>
            <p:cNvSpPr>
              <a:spLocks noChangeArrowheads="1"/>
            </p:cNvSpPr>
            <p:nvPr/>
          </p:nvSpPr>
          <p:spPr bwMode="auto">
            <a:xfrm>
              <a:off x="1835150" y="3589338"/>
              <a:ext cx="173124" cy="574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effectLst/>
                  <a:latin typeface="Corbel" pitchFamily="34" charset="0"/>
                </a:rPr>
                <a:t>5</a:t>
              </a: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</p:grp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2625727" y="2680098"/>
            <a:ext cx="46166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-21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3530602" y="2680098"/>
            <a:ext cx="28212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-3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4435475" y="2680098"/>
            <a:ext cx="18594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4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5340350" y="2680098"/>
            <a:ext cx="18274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2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6245225" y="2680098"/>
            <a:ext cx="18274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2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grpSp>
        <p:nvGrpSpPr>
          <p:cNvPr id="7" name="Group 44"/>
          <p:cNvGrpSpPr/>
          <p:nvPr/>
        </p:nvGrpSpPr>
        <p:grpSpPr>
          <a:xfrm>
            <a:off x="2625727" y="3099196"/>
            <a:ext cx="474399" cy="430887"/>
            <a:chOff x="2625725" y="4148138"/>
            <a:chExt cx="474399" cy="574516"/>
          </a:xfrm>
        </p:grpSpPr>
        <p:sp>
          <p:nvSpPr>
            <p:cNvPr id="25621" name="Rectangle 21"/>
            <p:cNvSpPr>
              <a:spLocks noChangeArrowheads="1"/>
            </p:cNvSpPr>
            <p:nvPr/>
          </p:nvSpPr>
          <p:spPr bwMode="auto">
            <a:xfrm>
              <a:off x="2625725" y="4148138"/>
              <a:ext cx="6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25622" name="Rectangle 22"/>
            <p:cNvSpPr>
              <a:spLocks noChangeArrowheads="1"/>
            </p:cNvSpPr>
            <p:nvPr/>
          </p:nvSpPr>
          <p:spPr bwMode="auto">
            <a:xfrm>
              <a:off x="2740025" y="4148138"/>
              <a:ext cx="360099" cy="574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effectLst/>
                  <a:latin typeface="Corbel" pitchFamily="34" charset="0"/>
                </a:rPr>
                <a:t>20</a:t>
              </a: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</p:grpSp>
      <p:grpSp>
        <p:nvGrpSpPr>
          <p:cNvPr id="8" name="Group 45"/>
          <p:cNvGrpSpPr/>
          <p:nvPr/>
        </p:nvGrpSpPr>
        <p:grpSpPr>
          <a:xfrm>
            <a:off x="3530600" y="3099196"/>
            <a:ext cx="300248" cy="430887"/>
            <a:chOff x="3530600" y="4148138"/>
            <a:chExt cx="300248" cy="574516"/>
          </a:xfrm>
        </p:grpSpPr>
        <p:sp>
          <p:nvSpPr>
            <p:cNvPr id="25623" name="Rectangle 23"/>
            <p:cNvSpPr>
              <a:spLocks noChangeArrowheads="1"/>
            </p:cNvSpPr>
            <p:nvPr/>
          </p:nvSpPr>
          <p:spPr bwMode="auto">
            <a:xfrm>
              <a:off x="3530600" y="4148138"/>
              <a:ext cx="6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25624" name="Rectangle 24"/>
            <p:cNvSpPr>
              <a:spLocks noChangeArrowheads="1"/>
            </p:cNvSpPr>
            <p:nvPr/>
          </p:nvSpPr>
          <p:spPr bwMode="auto">
            <a:xfrm>
              <a:off x="3644900" y="4148138"/>
              <a:ext cx="185948" cy="574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effectLst/>
                  <a:latin typeface="Corbel" pitchFamily="34" charset="0"/>
                </a:rPr>
                <a:t>4</a:t>
              </a: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</p:grp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4435477" y="3099198"/>
            <a:ext cx="30457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-4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5626" name="Rectangle 26"/>
          <p:cNvSpPr>
            <a:spLocks noChangeArrowheads="1"/>
          </p:cNvSpPr>
          <p:nvPr/>
        </p:nvSpPr>
        <p:spPr bwMode="auto">
          <a:xfrm>
            <a:off x="5340350" y="3099198"/>
            <a:ext cx="1843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0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5627" name="Rectangle 27"/>
          <p:cNvSpPr>
            <a:spLocks noChangeArrowheads="1"/>
          </p:cNvSpPr>
          <p:nvPr/>
        </p:nvSpPr>
        <p:spPr bwMode="auto">
          <a:xfrm>
            <a:off x="6245225" y="3099198"/>
            <a:ext cx="30296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-8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grpSp>
        <p:nvGrpSpPr>
          <p:cNvPr id="9" name="Group 43"/>
          <p:cNvGrpSpPr/>
          <p:nvPr/>
        </p:nvGrpSpPr>
        <p:grpSpPr>
          <a:xfrm>
            <a:off x="1720850" y="3518296"/>
            <a:ext cx="287424" cy="430887"/>
            <a:chOff x="1720850" y="4706938"/>
            <a:chExt cx="287424" cy="574516"/>
          </a:xfrm>
        </p:grpSpPr>
        <p:sp>
          <p:nvSpPr>
            <p:cNvPr id="25629" name="Rectangle 29"/>
            <p:cNvSpPr>
              <a:spLocks noChangeArrowheads="1"/>
            </p:cNvSpPr>
            <p:nvPr/>
          </p:nvSpPr>
          <p:spPr bwMode="auto">
            <a:xfrm>
              <a:off x="1720850" y="4706938"/>
              <a:ext cx="118622" cy="574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>
                  <a:ln>
                    <a:noFill/>
                  </a:ln>
                  <a:effectLst/>
                  <a:latin typeface="Corbel" pitchFamily="34" charset="0"/>
                </a:rPr>
                <a:t>-</a:t>
              </a:r>
              <a:endParaRPr kumimoji="0" lang="en-US" sz="1800" b="0" i="0" u="none" strike="noStrike" cap="none" normalizeH="0" baseline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25630" name="Rectangle 30"/>
            <p:cNvSpPr>
              <a:spLocks noChangeArrowheads="1"/>
            </p:cNvSpPr>
            <p:nvPr/>
          </p:nvSpPr>
          <p:spPr bwMode="auto">
            <a:xfrm>
              <a:off x="1835150" y="4706938"/>
              <a:ext cx="173124" cy="574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effectLst/>
                  <a:latin typeface="Corbel" pitchFamily="34" charset="0"/>
                </a:rPr>
                <a:t>5</a:t>
              </a: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</p:grpSp>
      <p:grpSp>
        <p:nvGrpSpPr>
          <p:cNvPr id="10" name="Group 42"/>
          <p:cNvGrpSpPr/>
          <p:nvPr/>
        </p:nvGrpSpPr>
        <p:grpSpPr>
          <a:xfrm>
            <a:off x="2625725" y="3518296"/>
            <a:ext cx="274600" cy="430887"/>
            <a:chOff x="2625725" y="4706938"/>
            <a:chExt cx="274600" cy="574516"/>
          </a:xfrm>
        </p:grpSpPr>
        <p:sp>
          <p:nvSpPr>
            <p:cNvPr id="25631" name="Rectangle 31"/>
            <p:cNvSpPr>
              <a:spLocks noChangeArrowheads="1"/>
            </p:cNvSpPr>
            <p:nvPr/>
          </p:nvSpPr>
          <p:spPr bwMode="auto">
            <a:xfrm>
              <a:off x="2625725" y="4706938"/>
              <a:ext cx="118622" cy="574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>
                  <a:ln>
                    <a:noFill/>
                  </a:ln>
                  <a:effectLst/>
                  <a:latin typeface="Corbel" pitchFamily="34" charset="0"/>
                </a:rPr>
                <a:t>-</a:t>
              </a:r>
              <a:endParaRPr kumimoji="0" lang="en-US" sz="1800" b="0" i="0" u="none" strike="noStrike" cap="none" normalizeH="0" baseline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25632" name="Rectangle 32"/>
            <p:cNvSpPr>
              <a:spLocks noChangeArrowheads="1"/>
            </p:cNvSpPr>
            <p:nvPr/>
          </p:nvSpPr>
          <p:spPr bwMode="auto">
            <a:xfrm>
              <a:off x="2740025" y="4706938"/>
              <a:ext cx="160300" cy="574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effectLst/>
                  <a:latin typeface="Corbel" pitchFamily="34" charset="0"/>
                </a:rPr>
                <a:t>1</a:t>
              </a: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</p:grpSp>
      <p:sp>
        <p:nvSpPr>
          <p:cNvPr id="25633" name="Rectangle 33"/>
          <p:cNvSpPr>
            <a:spLocks noChangeArrowheads="1"/>
          </p:cNvSpPr>
          <p:nvPr/>
        </p:nvSpPr>
        <p:spPr bwMode="auto">
          <a:xfrm>
            <a:off x="3530600" y="3518298"/>
            <a:ext cx="1603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1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5634" name="Rectangle 34"/>
          <p:cNvSpPr>
            <a:spLocks noChangeArrowheads="1"/>
          </p:cNvSpPr>
          <p:nvPr/>
        </p:nvSpPr>
        <p:spPr bwMode="auto">
          <a:xfrm>
            <a:off x="4435475" y="3518298"/>
            <a:ext cx="1843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0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5635" name="Rectangle 35"/>
          <p:cNvSpPr>
            <a:spLocks noChangeArrowheads="1"/>
          </p:cNvSpPr>
          <p:nvPr/>
        </p:nvSpPr>
        <p:spPr bwMode="auto">
          <a:xfrm>
            <a:off x="5340350" y="3518298"/>
            <a:ext cx="18274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2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5636" name="Rectangle 36"/>
          <p:cNvSpPr>
            <a:spLocks noChangeArrowheads="1"/>
          </p:cNvSpPr>
          <p:nvPr/>
        </p:nvSpPr>
        <p:spPr bwMode="auto">
          <a:xfrm>
            <a:off x="6245225" y="3518298"/>
            <a:ext cx="30617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-6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590800" y="226695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Coefficients with placeholders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 flipH="1">
            <a:off x="1066800" y="2114550"/>
            <a:ext cx="571500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88563" y="3981451"/>
                <a:ext cx="4609082" cy="9089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−5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28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28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/>
                        </a:rPr>
                        <m:t>+2+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−6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+4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563" y="3981451"/>
                <a:ext cx="4609082" cy="90896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975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5610" grpId="0" animBg="1"/>
      <p:bldP spid="25612" grpId="0"/>
      <p:bldP spid="25615" grpId="0"/>
      <p:bldP spid="25616" grpId="0"/>
      <p:bldP spid="25617" grpId="0"/>
      <p:bldP spid="25618" grpId="0"/>
      <p:bldP spid="25619" grpId="0"/>
      <p:bldP spid="25625" grpId="0"/>
      <p:bldP spid="25626" grpId="0"/>
      <p:bldP spid="25627" grpId="0"/>
      <p:bldP spid="25633" grpId="0"/>
      <p:bldP spid="25634" grpId="0"/>
      <p:bldP spid="25635" grpId="0"/>
      <p:bldP spid="25636" grpId="0"/>
      <p:bldP spid="49" grpId="0"/>
      <p:bldP spid="1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5.5 Apply the Remainder and Factor Theorems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(2y</a:t>
            </a:r>
            <a:r>
              <a:rPr lang="en-US" baseline="30000" dirty="0"/>
              <a:t>5</a:t>
            </a:r>
            <a:r>
              <a:rPr lang="en-US" dirty="0"/>
              <a:t> + 64)(2y + 4)</a:t>
            </a:r>
            <a:r>
              <a:rPr lang="en-US" baseline="30000" dirty="0"/>
              <a:t>-1</a:t>
            </a:r>
          </a:p>
          <a:p>
            <a:endParaRPr lang="en-US" baseline="30000" dirty="0"/>
          </a:p>
          <a:p>
            <a:endParaRPr lang="en-US" baseline="30000" dirty="0"/>
          </a:p>
          <a:p>
            <a:endParaRPr lang="en-US" baseline="30000" dirty="0"/>
          </a:p>
          <a:p>
            <a:endParaRPr lang="en-US" baseline="30000" dirty="0"/>
          </a:p>
          <a:p>
            <a:endParaRPr lang="en-US" baseline="30000" dirty="0"/>
          </a:p>
          <a:p>
            <a:endParaRPr lang="en-US" baseline="30000" dirty="0"/>
          </a:p>
          <a:p>
            <a:endParaRPr lang="en-US" baseline="30000" dirty="0"/>
          </a:p>
          <a:p>
            <a:endParaRPr lang="en-US" baseline="30000" dirty="0"/>
          </a:p>
          <a:p>
            <a:endParaRPr lang="en-US" baseline="30000" dirty="0"/>
          </a:p>
          <a:p>
            <a:r>
              <a:rPr lang="en-US" dirty="0"/>
              <a:t>y</a:t>
            </a:r>
            <a:r>
              <a:rPr lang="en-US" baseline="30000" dirty="0"/>
              <a:t>4</a:t>
            </a:r>
            <a:r>
              <a:rPr lang="en-US" dirty="0"/>
              <a:t> – 2y</a:t>
            </a:r>
            <a:r>
              <a:rPr lang="en-US" baseline="30000" dirty="0"/>
              <a:t>3</a:t>
            </a:r>
            <a:r>
              <a:rPr lang="en-US" dirty="0"/>
              <a:t> + 4y</a:t>
            </a:r>
            <a:r>
              <a:rPr lang="en-US" baseline="30000" dirty="0"/>
              <a:t>2</a:t>
            </a:r>
            <a:r>
              <a:rPr lang="en-US" dirty="0"/>
              <a:t> – 8y + 16</a:t>
            </a: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662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7189143"/>
              </p:ext>
            </p:extLst>
          </p:nvPr>
        </p:nvGraphicFramePr>
        <p:xfrm>
          <a:off x="4269676" y="1336279"/>
          <a:ext cx="24892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8" name="Equation" r:id="rId4" imgW="1257120" imgH="444240" progId="Equation.DSMT4">
                  <p:embed/>
                </p:oleObj>
              </mc:Choice>
              <mc:Fallback>
                <p:oleObj name="Equation" r:id="rId4" imgW="125712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9676" y="1336279"/>
                        <a:ext cx="2489200" cy="6667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AutoShape 5"/>
          <p:cNvSpPr>
            <a:spLocks noChangeAspect="1" noChangeArrowheads="1" noTextEdit="1"/>
          </p:cNvSpPr>
          <p:nvPr/>
        </p:nvSpPr>
        <p:spPr bwMode="auto">
          <a:xfrm>
            <a:off x="609602" y="2312195"/>
            <a:ext cx="7458075" cy="1421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" name="Group 46"/>
          <p:cNvGrpSpPr/>
          <p:nvPr/>
        </p:nvGrpSpPr>
        <p:grpSpPr>
          <a:xfrm>
            <a:off x="723900" y="1962150"/>
            <a:ext cx="914400" cy="425054"/>
            <a:chOff x="723900" y="3543300"/>
            <a:chExt cx="914400" cy="566738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624013" y="3543300"/>
              <a:ext cx="9525" cy="561975"/>
            </a:xfrm>
            <a:prstGeom prst="rect">
              <a:avLst/>
            </a:prstGeom>
            <a:solidFill>
              <a:srgbClr val="FFFFFF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723900" y="4100513"/>
              <a:ext cx="914400" cy="9525"/>
            </a:xfrm>
            <a:prstGeom prst="rect">
              <a:avLst/>
            </a:prstGeom>
            <a:solidFill>
              <a:srgbClr val="FFFFFF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723900" y="2794397"/>
            <a:ext cx="7239000" cy="7144"/>
          </a:xfrm>
          <a:prstGeom prst="rect">
            <a:avLst/>
          </a:prstGeom>
          <a:solidFill>
            <a:srgbClr val="FFFFFF"/>
          </a:solidFill>
          <a:ln w="0" cap="flat">
            <a:solidFill>
              <a:srgbClr val="FFFF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1" name="Group 47"/>
          <p:cNvGrpSpPr/>
          <p:nvPr/>
        </p:nvGrpSpPr>
        <p:grpSpPr>
          <a:xfrm>
            <a:off x="6096000" y="2783682"/>
            <a:ext cx="914400" cy="428625"/>
            <a:chOff x="7048500" y="4657725"/>
            <a:chExt cx="914400" cy="571500"/>
          </a:xfrm>
        </p:grpSpPr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7053263" y="4657725"/>
              <a:ext cx="9525" cy="571500"/>
            </a:xfrm>
            <a:prstGeom prst="rect">
              <a:avLst/>
            </a:prstGeom>
            <a:solidFill>
              <a:srgbClr val="FFFFFF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7048500" y="5214938"/>
              <a:ext cx="914400" cy="9525"/>
            </a:xfrm>
            <a:prstGeom prst="rect">
              <a:avLst/>
            </a:prstGeom>
            <a:solidFill>
              <a:srgbClr val="FFFFFF"/>
            </a:solidFill>
            <a:ln w="0" cap="flat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815977" y="1996679"/>
            <a:ext cx="30136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-2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grpSp>
        <p:nvGrpSpPr>
          <p:cNvPr id="15" name="Group 41"/>
          <p:cNvGrpSpPr/>
          <p:nvPr/>
        </p:nvGrpSpPr>
        <p:grpSpPr>
          <a:xfrm>
            <a:off x="1720850" y="1996677"/>
            <a:ext cx="274600" cy="430887"/>
            <a:chOff x="1720850" y="3589338"/>
            <a:chExt cx="274600" cy="574516"/>
          </a:xfrm>
        </p:grpSpPr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1720850" y="3589338"/>
              <a:ext cx="6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1835150" y="3589338"/>
              <a:ext cx="160300" cy="574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effectLst/>
                  <a:latin typeface="Corbel" pitchFamily="34" charset="0"/>
                </a:rPr>
                <a:t>1</a:t>
              </a: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</p:grp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2625725" y="1996679"/>
            <a:ext cx="1843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0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3530600" y="1996679"/>
            <a:ext cx="1843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0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4435475" y="1996679"/>
            <a:ext cx="1843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0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5340350" y="1996679"/>
            <a:ext cx="1843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0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6245227" y="1996679"/>
            <a:ext cx="34624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32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grpSp>
        <p:nvGrpSpPr>
          <p:cNvPr id="23" name="Group 44"/>
          <p:cNvGrpSpPr/>
          <p:nvPr/>
        </p:nvGrpSpPr>
        <p:grpSpPr>
          <a:xfrm>
            <a:off x="2590802" y="2415777"/>
            <a:ext cx="301365" cy="434459"/>
            <a:chOff x="2590800" y="4148138"/>
            <a:chExt cx="301365" cy="579278"/>
          </a:xfrm>
        </p:grpSpPr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2625725" y="4148138"/>
              <a:ext cx="6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2590800" y="4152901"/>
              <a:ext cx="301365" cy="574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effectLst/>
                  <a:latin typeface="Corbel" pitchFamily="34" charset="0"/>
                </a:rPr>
                <a:t>-2</a:t>
              </a: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</p:grpSp>
      <p:grpSp>
        <p:nvGrpSpPr>
          <p:cNvPr id="26" name="Group 45"/>
          <p:cNvGrpSpPr/>
          <p:nvPr/>
        </p:nvGrpSpPr>
        <p:grpSpPr>
          <a:xfrm>
            <a:off x="3505200" y="2415777"/>
            <a:ext cx="185948" cy="434459"/>
            <a:chOff x="3505200" y="4148138"/>
            <a:chExt cx="185948" cy="579278"/>
          </a:xfrm>
        </p:grpSpPr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3530600" y="4148138"/>
              <a:ext cx="6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3505200" y="4152901"/>
              <a:ext cx="185948" cy="574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effectLst/>
                  <a:latin typeface="Corbel" pitchFamily="34" charset="0"/>
                </a:rPr>
                <a:t>4</a:t>
              </a: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</p:grp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4435476" y="2415779"/>
            <a:ext cx="30296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-8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5340350" y="2415779"/>
            <a:ext cx="34785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16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6245227" y="2415779"/>
            <a:ext cx="46487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-32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grpSp>
        <p:nvGrpSpPr>
          <p:cNvPr id="32" name="Group 43"/>
          <p:cNvGrpSpPr/>
          <p:nvPr/>
        </p:nvGrpSpPr>
        <p:grpSpPr>
          <a:xfrm>
            <a:off x="1720850" y="2834877"/>
            <a:ext cx="274600" cy="430887"/>
            <a:chOff x="1720850" y="4706938"/>
            <a:chExt cx="274600" cy="574516"/>
          </a:xfrm>
        </p:grpSpPr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1720850" y="4706938"/>
              <a:ext cx="6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1835150" y="4706938"/>
              <a:ext cx="160300" cy="574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effectLst/>
                  <a:latin typeface="Corbel" pitchFamily="34" charset="0"/>
                </a:rPr>
                <a:t>1</a:t>
              </a: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</p:grpSp>
      <p:grpSp>
        <p:nvGrpSpPr>
          <p:cNvPr id="35" name="Group 42"/>
          <p:cNvGrpSpPr/>
          <p:nvPr/>
        </p:nvGrpSpPr>
        <p:grpSpPr>
          <a:xfrm>
            <a:off x="2625725" y="2834877"/>
            <a:ext cx="297042" cy="430887"/>
            <a:chOff x="2625725" y="4706938"/>
            <a:chExt cx="297042" cy="574516"/>
          </a:xfrm>
        </p:grpSpPr>
        <p:sp>
          <p:nvSpPr>
            <p:cNvPr id="36" name="Rectangle 31"/>
            <p:cNvSpPr>
              <a:spLocks noChangeArrowheads="1"/>
            </p:cNvSpPr>
            <p:nvPr/>
          </p:nvSpPr>
          <p:spPr bwMode="auto">
            <a:xfrm>
              <a:off x="2625725" y="4706938"/>
              <a:ext cx="118622" cy="574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effectLst/>
                  <a:latin typeface="Corbel" pitchFamily="34" charset="0"/>
                </a:rPr>
                <a:t>-</a:t>
              </a: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2740025" y="4706938"/>
              <a:ext cx="182742" cy="574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effectLst/>
                  <a:latin typeface="Corbel" pitchFamily="34" charset="0"/>
                </a:rPr>
                <a:t>2</a:t>
              </a:r>
              <a:endParaRPr kumimoji="0" lang="en-US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</a:endParaRPr>
            </a:p>
          </p:txBody>
        </p:sp>
      </p:grpSp>
      <p:sp>
        <p:nvSpPr>
          <p:cNvPr id="38" name="Rectangle 33"/>
          <p:cNvSpPr>
            <a:spLocks noChangeArrowheads="1"/>
          </p:cNvSpPr>
          <p:nvPr/>
        </p:nvSpPr>
        <p:spPr bwMode="auto">
          <a:xfrm>
            <a:off x="3530600" y="2834879"/>
            <a:ext cx="18594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4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39" name="Rectangle 34"/>
          <p:cNvSpPr>
            <a:spLocks noChangeArrowheads="1"/>
          </p:cNvSpPr>
          <p:nvPr/>
        </p:nvSpPr>
        <p:spPr bwMode="auto">
          <a:xfrm>
            <a:off x="4435475" y="2834879"/>
            <a:ext cx="30296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-8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40" name="Rectangle 35"/>
          <p:cNvSpPr>
            <a:spLocks noChangeArrowheads="1"/>
          </p:cNvSpPr>
          <p:nvPr/>
        </p:nvSpPr>
        <p:spPr bwMode="auto">
          <a:xfrm>
            <a:off x="5340350" y="2834879"/>
            <a:ext cx="34785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16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41" name="Rectangle 36"/>
          <p:cNvSpPr>
            <a:spLocks noChangeArrowheads="1"/>
          </p:cNvSpPr>
          <p:nvPr/>
        </p:nvSpPr>
        <p:spPr bwMode="auto">
          <a:xfrm>
            <a:off x="6245225" y="2834879"/>
            <a:ext cx="18434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</a:rPr>
              <a:t>0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30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animBg="1"/>
      <p:bldP spid="14" grpId="0"/>
      <p:bldP spid="18" grpId="0"/>
      <p:bldP spid="20" grpId="0"/>
      <p:bldP spid="21" grpId="0"/>
      <p:bldP spid="22" grpId="0"/>
      <p:bldP spid="29" grpId="0"/>
      <p:bldP spid="30" grpId="0"/>
      <p:bldP spid="31" grpId="0"/>
      <p:bldP spid="38" grpId="0"/>
      <p:bldP spid="39" grpId="0"/>
      <p:bldP spid="40" grpId="0"/>
      <p:bldP spid="4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5.5 Apply the Remainder and Factor Theorems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Remainder Theorem</a:t>
            </a:r>
          </a:p>
          <a:p>
            <a:pPr lvl="1"/>
            <a:r>
              <a:rPr lang="en-US" sz="2800" dirty="0"/>
              <a:t>if polynomial </a:t>
            </a:r>
            <a:r>
              <a:rPr lang="en-US" sz="2800" i="1" dirty="0"/>
              <a:t>f</a:t>
            </a:r>
            <a:r>
              <a:rPr lang="en-US" sz="2800" dirty="0"/>
              <a:t>(</a:t>
            </a:r>
            <a:r>
              <a:rPr lang="en-US" sz="2800" i="1" dirty="0"/>
              <a:t>x</a:t>
            </a:r>
            <a:r>
              <a:rPr lang="en-US" sz="2800" dirty="0"/>
              <a:t>) is divided by the binomial (</a:t>
            </a:r>
            <a:r>
              <a:rPr lang="en-US" sz="2800" i="1" dirty="0"/>
              <a:t>x</a:t>
            </a:r>
            <a:r>
              <a:rPr lang="en-US" sz="2800" dirty="0"/>
              <a:t> – </a:t>
            </a:r>
            <a:r>
              <a:rPr lang="en-US" sz="2800" i="1" dirty="0"/>
              <a:t>a</a:t>
            </a:r>
            <a:r>
              <a:rPr lang="en-US" sz="2800" dirty="0"/>
              <a:t>), then the remainder equals </a:t>
            </a:r>
            <a:r>
              <a:rPr lang="en-US" sz="2800" i="1" dirty="0"/>
              <a:t>f</a:t>
            </a:r>
            <a:r>
              <a:rPr lang="en-US" sz="2800" dirty="0"/>
              <a:t>(</a:t>
            </a:r>
            <a:r>
              <a:rPr lang="en-US" sz="2800" i="1" dirty="0"/>
              <a:t>a</a:t>
            </a:r>
            <a:r>
              <a:rPr lang="en-US" sz="2800" dirty="0"/>
              <a:t>).</a:t>
            </a:r>
          </a:p>
          <a:p>
            <a:pPr lvl="1"/>
            <a:r>
              <a:rPr lang="en-US" sz="2800" dirty="0"/>
              <a:t>Synthetic substitution</a:t>
            </a:r>
          </a:p>
          <a:p>
            <a:pPr lvl="1"/>
            <a:r>
              <a:rPr lang="en-US" sz="2800" dirty="0"/>
              <a:t>Example: if </a:t>
            </a:r>
            <a:r>
              <a:rPr lang="en-US" sz="2800" i="1" dirty="0"/>
              <a:t>f</a:t>
            </a:r>
            <a:r>
              <a:rPr lang="en-US" sz="2800" dirty="0"/>
              <a:t>(</a:t>
            </a:r>
            <a:r>
              <a:rPr lang="en-US" sz="2800" i="1" dirty="0"/>
              <a:t>x</a:t>
            </a:r>
            <a:r>
              <a:rPr lang="en-US" sz="2800" dirty="0"/>
              <a:t>) = 3</a:t>
            </a:r>
            <a:r>
              <a:rPr lang="en-US" sz="2800" i="1" dirty="0"/>
              <a:t>x</a:t>
            </a:r>
            <a:r>
              <a:rPr lang="en-US" sz="2800" baseline="30000" dirty="0"/>
              <a:t>4</a:t>
            </a:r>
            <a:r>
              <a:rPr lang="en-US" sz="2800" dirty="0"/>
              <a:t> + 6</a:t>
            </a:r>
            <a:r>
              <a:rPr lang="en-US" sz="2800" i="1" dirty="0"/>
              <a:t>x</a:t>
            </a:r>
            <a:r>
              <a:rPr lang="en-US" sz="2800" baseline="30000" dirty="0"/>
              <a:t>3</a:t>
            </a:r>
            <a:r>
              <a:rPr lang="en-US" sz="2800" dirty="0"/>
              <a:t> + 2</a:t>
            </a:r>
            <a:r>
              <a:rPr lang="en-US" sz="2800" i="1" dirty="0"/>
              <a:t>x</a:t>
            </a:r>
            <a:r>
              <a:rPr lang="en-US" sz="2800" baseline="30000" dirty="0"/>
              <a:t>2</a:t>
            </a:r>
            <a:r>
              <a:rPr lang="en-US" sz="2800" dirty="0"/>
              <a:t> + 5</a:t>
            </a:r>
            <a:r>
              <a:rPr lang="en-US" sz="2800" i="1" dirty="0"/>
              <a:t>x</a:t>
            </a:r>
            <a:r>
              <a:rPr lang="en-US" sz="2800" dirty="0"/>
              <a:t> + 9, find </a:t>
            </a:r>
            <a:r>
              <a:rPr lang="en-US" sz="2800" i="1" dirty="0"/>
              <a:t>f</a:t>
            </a:r>
            <a:r>
              <a:rPr lang="en-US" sz="2800" dirty="0"/>
              <a:t>(9)</a:t>
            </a:r>
          </a:p>
          <a:p>
            <a:pPr lvl="2"/>
            <a:r>
              <a:rPr lang="en-US" dirty="0"/>
              <a:t>Use synthetic division using (</a:t>
            </a:r>
            <a:r>
              <a:rPr lang="en-US" i="1" dirty="0"/>
              <a:t>x</a:t>
            </a:r>
            <a:r>
              <a:rPr lang="en-US" dirty="0"/>
              <a:t> – 9) and see remainder.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2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5.5 Apply the Remainder and Factor Theorems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Factor Theorem</a:t>
            </a:r>
          </a:p>
          <a:p>
            <a:pPr lvl="0"/>
            <a:endParaRPr lang="en-US" dirty="0"/>
          </a:p>
          <a:p>
            <a:pPr lvl="1"/>
            <a:r>
              <a:rPr lang="en-US" dirty="0"/>
              <a:t>The binomial x – a is a factor of the polynomial f(x) </a:t>
            </a:r>
            <a:r>
              <a:rPr lang="en-US" dirty="0" err="1"/>
              <a:t>iff</a:t>
            </a:r>
            <a:r>
              <a:rPr lang="en-US" dirty="0"/>
              <a:t> f(a) = 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5917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5.5 Apply the Remainder and Factor Theorems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Using the factor theorem, you can find the factors (and zeros) of polynomials</a:t>
            </a:r>
          </a:p>
          <a:p>
            <a:pPr lvl="0"/>
            <a:r>
              <a:rPr lang="en-US" dirty="0"/>
              <a:t>Simply use synthetic division using your first zero (you get these off of problem or off of the graph where they cross the x-axis)</a:t>
            </a:r>
          </a:p>
          <a:p>
            <a:pPr lvl="0"/>
            <a:r>
              <a:rPr lang="en-US" dirty="0"/>
              <a:t>The polynomial answer is one degree less and is called the depressed polynomial.</a:t>
            </a:r>
          </a:p>
          <a:p>
            <a:pPr lvl="0"/>
            <a:r>
              <a:rPr lang="en-US" dirty="0"/>
              <a:t>Divide the depressed polynomial by the next zero and get the next depressed polynomial.  </a:t>
            </a:r>
          </a:p>
          <a:p>
            <a:pPr lvl="0"/>
            <a:r>
              <a:rPr lang="en-US" dirty="0"/>
              <a:t>Continue doing this until you get to a quadratic which you can factor or use the quadratic formula to solve.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75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5.5 Apply the Remainder and Factor Theorems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Show that x – 2 is a factor of x</a:t>
            </a:r>
            <a:r>
              <a:rPr lang="en-US" baseline="30000" dirty="0"/>
              <a:t>3</a:t>
            </a:r>
            <a:r>
              <a:rPr lang="en-US" dirty="0"/>
              <a:t> + 7x</a:t>
            </a:r>
            <a:r>
              <a:rPr lang="en-US" baseline="30000" dirty="0"/>
              <a:t>2</a:t>
            </a:r>
            <a:r>
              <a:rPr lang="en-US" dirty="0"/>
              <a:t> + 2x – 40.  Then find the remaining factors.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28600" y="4229100"/>
            <a:ext cx="144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958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5.5 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0297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5.6 Find Rational Zeros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Rational Zero Theorem</a:t>
            </a:r>
          </a:p>
          <a:p>
            <a:pPr lvl="1"/>
            <a:r>
              <a:rPr lang="en-US" dirty="0"/>
              <a:t>Given a polynomial function, the </a:t>
            </a:r>
            <a:r>
              <a:rPr lang="en-US"/>
              <a:t>rational zeros will </a:t>
            </a:r>
            <a:r>
              <a:rPr lang="en-US" dirty="0"/>
              <a:t>be in the form of p/q where p is a factor of the last (or constant) term and q is the factor of the leading coefficient.</a:t>
            </a:r>
          </a:p>
        </p:txBody>
      </p:sp>
    </p:spTree>
    <p:extLst>
      <p:ext uri="{BB962C8B-B14F-4D97-AF65-F5344CB8AC3E}">
        <p14:creationId xmlns:p14="http://schemas.microsoft.com/office/powerpoint/2010/main" val="646942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 Use Properties of Exponents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200150"/>
                <a:ext cx="9144000" cy="3943350"/>
              </a:xfrm>
            </p:spPr>
            <p:txBody>
              <a:bodyPr>
                <a:normAutofit fontScale="55000" lnSpcReduction="20000"/>
              </a:bodyPr>
              <a:lstStyle/>
              <a:p>
                <a:r>
                  <a:rPr lang="en-US" sz="3200" dirty="0"/>
                  <a:t>Properties of exponents</a:t>
                </a:r>
              </a:p>
              <a:p>
                <a:pPr lvl="0"/>
                <a14:m>
                  <m:oMath xmlns:m="http://schemas.openxmlformats.org/officeDocument/2006/math"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𝑚</m:t>
                        </m:r>
                      </m:sup>
                    </m:sSup>
                    <m:r>
                      <a:rPr lang="en-US" sz="3200" b="0" i="1" smtClean="0"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𝑚</m:t>
                        </m:r>
                        <m:r>
                          <a:rPr lang="en-US" sz="3200" b="0" i="1" smtClean="0">
                            <a:latin typeface="Cambria Math"/>
                          </a:rPr>
                          <m:t>+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3200" dirty="0"/>
                  <a:t> </a:t>
                </a:r>
                <a:r>
                  <a:rPr lang="en-US" sz="3200" dirty="0">
                    <a:sym typeface="Wingdings"/>
                  </a:rPr>
                  <a:t></a:t>
                </a:r>
                <a:r>
                  <a:rPr lang="en-US" sz="3200" dirty="0"/>
                  <a:t> product property</a:t>
                </a:r>
              </a:p>
              <a:p>
                <a:pPr lvl="1"/>
                <a:r>
                  <a:rPr lang="en-US" sz="2800" dirty="0"/>
                  <a:t>x</a:t>
                </a:r>
                <a:r>
                  <a:rPr lang="en-US" sz="2800" baseline="30000" dirty="0"/>
                  <a:t>2</a:t>
                </a:r>
                <a:r>
                  <a:rPr lang="en-US" sz="2800" dirty="0"/>
                  <a:t> · x</a:t>
                </a:r>
                <a:r>
                  <a:rPr lang="en-US" sz="2800" baseline="30000" dirty="0"/>
                  <a:t>3</a:t>
                </a:r>
                <a:r>
                  <a:rPr lang="en-US" sz="2800" dirty="0"/>
                  <a:t> =</a:t>
                </a:r>
              </a:p>
              <a:p>
                <a:pPr lvl="0"/>
                <a14:m>
                  <m:oMath xmlns:m="http://schemas.openxmlformats.org/officeDocument/2006/math"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𝑥𝑦</m:t>
                            </m:r>
                          </m:e>
                        </m:d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𝑚</m:t>
                        </m:r>
                      </m:sup>
                    </m:sSup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𝑚</m:t>
                        </m:r>
                      </m:sup>
                    </m:sSup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sz="3200" dirty="0"/>
                  <a:t> </a:t>
                </a:r>
                <a:r>
                  <a:rPr lang="en-US" sz="3200" dirty="0">
                    <a:sym typeface="Wingdings"/>
                  </a:rPr>
                  <a:t></a:t>
                </a:r>
                <a:r>
                  <a:rPr lang="en-US" sz="3200" dirty="0"/>
                  <a:t> power of a product property</a:t>
                </a:r>
              </a:p>
              <a:p>
                <a:pPr lvl="1"/>
                <a:r>
                  <a:rPr lang="en-US" sz="2800" dirty="0"/>
                  <a:t>(2 · x)</a:t>
                </a:r>
                <a:r>
                  <a:rPr lang="en-US" sz="2800" baseline="30000" dirty="0"/>
                  <a:t>3</a:t>
                </a:r>
                <a:r>
                  <a:rPr lang="en-US" sz="2800" dirty="0"/>
                  <a:t> =</a:t>
                </a:r>
              </a:p>
              <a:p>
                <a:pPr lvl="0"/>
                <a14:m>
                  <m:oMath xmlns:m="http://schemas.openxmlformats.org/officeDocument/2006/math"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𝑚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𝑚𝑛</m:t>
                        </m:r>
                      </m:sup>
                    </m:sSup>
                  </m:oMath>
                </a14:m>
                <a:r>
                  <a:rPr lang="en-US" sz="3200" dirty="0"/>
                  <a:t> </a:t>
                </a:r>
                <a:r>
                  <a:rPr lang="en-US" sz="3200" dirty="0">
                    <a:sym typeface="Wingdings"/>
                  </a:rPr>
                  <a:t></a:t>
                </a:r>
                <a:r>
                  <a:rPr lang="en-US" sz="3200" dirty="0"/>
                  <a:t> power of a power property</a:t>
                </a:r>
              </a:p>
              <a:p>
                <a:pPr lvl="1"/>
                <a:r>
                  <a:rPr lang="en-US" sz="2800" dirty="0"/>
                  <a:t>(2</a:t>
                </a:r>
                <a:r>
                  <a:rPr lang="en-US" sz="2800" baseline="30000" dirty="0"/>
                  <a:t>3</a:t>
                </a:r>
                <a:r>
                  <a:rPr lang="en-US" sz="2800" dirty="0"/>
                  <a:t>)</a:t>
                </a:r>
                <a:r>
                  <a:rPr lang="en-US" sz="2800" baseline="30000" dirty="0"/>
                  <a:t>4</a:t>
                </a:r>
                <a:r>
                  <a:rPr lang="en-US" sz="2800" dirty="0"/>
                  <a:t> =</a:t>
                </a:r>
              </a:p>
              <a:p>
                <a:pPr lvl="0"/>
                <a14:m>
                  <m:oMath xmlns:m="http://schemas.openxmlformats.org/officeDocument/2006/math"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/>
                              </a:rPr>
                              <m:t>𝑚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/>
                              </a:rPr>
                              <m:t>𝑛</m:t>
                            </m:r>
                          </m:sup>
                        </m:sSup>
                      </m:den>
                    </m:f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𝑚</m:t>
                        </m:r>
                        <m:r>
                          <a:rPr lang="en-US" sz="32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3200" dirty="0"/>
                  <a:t> </a:t>
                </a:r>
                <a:r>
                  <a:rPr lang="en-US" sz="3200" dirty="0">
                    <a:sym typeface="Wingdings"/>
                  </a:rPr>
                  <a:t></a:t>
                </a:r>
                <a:r>
                  <a:rPr lang="en-US" sz="3200" dirty="0"/>
                  <a:t> quotient property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</a:rPr>
                              <m:t>4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=</m:t>
                    </m:r>
                  </m:oMath>
                </a14:m>
                <a:endParaRPr lang="en-US" sz="2800" dirty="0"/>
              </a:p>
              <a:p>
                <a:pPr lvl="0"/>
                <a14:m>
                  <m:oMath xmlns:m="http://schemas.openxmlformats.org/officeDocument/2006/math"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US" sz="3200" b="0" i="1" smtClean="0">
                                    <a:latin typeface="Cambria Math"/>
                                  </a:rPr>
                                  <m:t>𝑦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𝑚</m:t>
                        </m:r>
                      </m:sup>
                    </m:sSup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/>
                              </a:rPr>
                              <m:t>𝑚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/>
                              </a:rPr>
                              <m:t>𝑚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200" dirty="0"/>
                  <a:t> </a:t>
                </a:r>
                <a:r>
                  <a:rPr lang="en-US" sz="3200" dirty="0">
                    <a:sym typeface="Wingdings"/>
                  </a:rPr>
                  <a:t></a:t>
                </a:r>
                <a:r>
                  <a:rPr lang="en-US" sz="3200" dirty="0"/>
                  <a:t> power of a quotient property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800" b="0" i="1" smtClean="0">
                        <a:latin typeface="Cambria Math"/>
                      </a:rPr>
                      <m:t>=</m:t>
                    </m:r>
                  </m:oMath>
                </a14:m>
                <a:endParaRPr lang="en-US" sz="28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00150"/>
                <a:ext cx="9144000" cy="3943350"/>
              </a:xfrm>
              <a:blipFill rotWithShape="1">
                <a:blip r:embed="rId3"/>
                <a:stretch>
                  <a:fillRect l="-67" t="-24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084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5.6 Find Rational Zeros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/>
              <a:t>List all the possible rational zeros of </a:t>
            </a:r>
          </a:p>
          <a:p>
            <a:pPr lvl="0"/>
            <a:r>
              <a:rPr lang="en-US" sz="3200" dirty="0"/>
              <a:t>f(x) = 2x</a:t>
            </a:r>
            <a:r>
              <a:rPr lang="en-US" sz="3200" baseline="30000" dirty="0"/>
              <a:t>3</a:t>
            </a:r>
            <a:r>
              <a:rPr lang="en-US" sz="3200" dirty="0"/>
              <a:t> + 2x</a:t>
            </a:r>
            <a:r>
              <a:rPr lang="en-US" sz="3200" baseline="30000" dirty="0"/>
              <a:t>2</a:t>
            </a:r>
            <a:r>
              <a:rPr lang="en-US" sz="3200" dirty="0"/>
              <a:t> - 3x + 9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630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5.6 Find Rational Zeros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800" dirty="0"/>
              <a:t>Find all rational zeros of f(x) = x</a:t>
            </a:r>
            <a:r>
              <a:rPr lang="en-US" sz="2800" baseline="30000" dirty="0"/>
              <a:t>3</a:t>
            </a:r>
            <a:r>
              <a:rPr lang="en-US" sz="2800" dirty="0"/>
              <a:t> - 4x</a:t>
            </a:r>
            <a:r>
              <a:rPr lang="en-US" sz="2800" baseline="30000" dirty="0"/>
              <a:t>2</a:t>
            </a:r>
            <a:r>
              <a:rPr lang="en-US" sz="2800" dirty="0"/>
              <a:t> - 2x + 20</a:t>
            </a:r>
          </a:p>
          <a:p>
            <a:pPr lvl="0"/>
            <a:endParaRPr lang="en-US" sz="2800" dirty="0"/>
          </a:p>
          <a:p>
            <a:pPr lvl="0"/>
            <a:endParaRPr lang="en-US" sz="2800" dirty="0"/>
          </a:p>
          <a:p>
            <a:pPr lvl="0"/>
            <a:endParaRPr lang="en-US" sz="2800" dirty="0"/>
          </a:p>
          <a:p>
            <a:pPr lvl="0"/>
            <a:endParaRPr lang="en-US" sz="2800" dirty="0"/>
          </a:p>
          <a:p>
            <a:pPr lvl="0"/>
            <a:endParaRPr lang="en-US" sz="2800" dirty="0"/>
          </a:p>
          <a:p>
            <a:pPr lvl="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32677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5.6 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02970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5.7 Apply the Fundamental Theorem of Algebra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are finding the zeros, how do you know when you are finished?  </a:t>
            </a:r>
          </a:p>
          <a:p>
            <a:r>
              <a:rPr lang="en-US" dirty="0"/>
              <a:t>Today we will learn about how many zeros there are for each polynomial function.</a:t>
            </a:r>
          </a:p>
        </p:txBody>
      </p:sp>
    </p:spTree>
    <p:extLst>
      <p:ext uri="{BB962C8B-B14F-4D97-AF65-F5344CB8AC3E}">
        <p14:creationId xmlns:p14="http://schemas.microsoft.com/office/powerpoint/2010/main" val="396746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5.7 Apply the Fundamental Theorem of Algebra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Fundamental Theorem of Algebra</a:t>
            </a:r>
          </a:p>
          <a:p>
            <a:pPr lvl="1"/>
            <a:r>
              <a:rPr lang="en-US" dirty="0"/>
              <a:t>A polynomial function of degree greater than zero has at least one zero.</a:t>
            </a:r>
          </a:p>
          <a:p>
            <a:pPr lvl="1"/>
            <a:r>
              <a:rPr lang="en-US" dirty="0"/>
              <a:t>These zeros may be imaginary however.</a:t>
            </a:r>
          </a:p>
          <a:p>
            <a:pPr lvl="1"/>
            <a:r>
              <a:rPr lang="en-US" dirty="0"/>
              <a:t>There is the same number of zeros as there is degree – you may have the same zero more than once though.  </a:t>
            </a:r>
          </a:p>
          <a:p>
            <a:pPr lvl="2"/>
            <a:r>
              <a:rPr lang="en-US" dirty="0"/>
              <a:t>Example x</a:t>
            </a:r>
            <a:r>
              <a:rPr lang="en-US" baseline="30000" dirty="0"/>
              <a:t>2</a:t>
            </a:r>
            <a:r>
              <a:rPr lang="en-US" dirty="0"/>
              <a:t> + 6x + 9=0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(x + 3)(x + 3)=0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zeros are -3 and -3</a:t>
            </a:r>
          </a:p>
        </p:txBody>
      </p:sp>
    </p:spTree>
    <p:extLst>
      <p:ext uri="{BB962C8B-B14F-4D97-AF65-F5344CB8AC3E}">
        <p14:creationId xmlns:p14="http://schemas.microsoft.com/office/powerpoint/2010/main" val="258155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5.7 Apply the Fundamental Theorem of Algebra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Complex Conjugate Theorem</a:t>
                </a:r>
              </a:p>
              <a:p>
                <a:pPr lvl="1"/>
                <a:r>
                  <a:rPr lang="en-US" dirty="0"/>
                  <a:t>If the complex number a + bi is a zero, then a – bi is also a zero.</a:t>
                </a:r>
              </a:p>
              <a:p>
                <a:pPr lvl="1"/>
                <a:r>
                  <a:rPr lang="en-US" dirty="0"/>
                  <a:t>Complex zeros come in pairs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Irrational Conjugate Theorem</a:t>
                </a:r>
              </a:p>
              <a:p>
                <a:pPr lvl="1"/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</m:rad>
                  </m:oMath>
                </a14:m>
                <a:r>
                  <a:rPr lang="en-US" dirty="0"/>
                  <a:t> is </a:t>
                </a:r>
                <a:r>
                  <a:rPr lang="en-US"/>
                  <a:t>a zero, </a:t>
                </a:r>
                <a:r>
                  <a:rPr lang="en-US" dirty="0"/>
                  <a:t>then so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</m:rad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963" t="-1078" r="-1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631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5.7 Apply the Fundamental Theorem of Algebra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Given a function, find the zeros of the function.  </a:t>
                </a: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–7</m:t>
                    </m:r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+16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–10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467" t="-16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517513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5.7 Apply the Fundamental Theorem of Algebra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Write a polynomial function that has the given zeros.  2, 4i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324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5.7 Apply the Fundamental Theorem of Algebra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Descartes’ Rule of Signs</a:t>
            </a:r>
          </a:p>
          <a:p>
            <a:pPr lvl="1"/>
            <a:r>
              <a:rPr lang="en-US" dirty="0"/>
              <a:t>If f(x) is a polynomial function, then</a:t>
            </a:r>
          </a:p>
          <a:p>
            <a:pPr lvl="2"/>
            <a:r>
              <a:rPr lang="en-US" dirty="0"/>
              <a:t>The number of </a:t>
            </a:r>
            <a:r>
              <a:rPr lang="en-US" b="1" dirty="0"/>
              <a:t>positive</a:t>
            </a:r>
            <a:r>
              <a:rPr lang="en-US" dirty="0"/>
              <a:t> real zeros is equal to the number of sign changes in </a:t>
            </a:r>
            <a:r>
              <a:rPr lang="en-US" b="1" dirty="0"/>
              <a:t>f(x) </a:t>
            </a:r>
            <a:r>
              <a:rPr lang="en-US" dirty="0"/>
              <a:t>or less by even number.</a:t>
            </a:r>
          </a:p>
          <a:p>
            <a:pPr lvl="2"/>
            <a:r>
              <a:rPr lang="en-US" dirty="0"/>
              <a:t>The number of </a:t>
            </a:r>
            <a:r>
              <a:rPr lang="en-US" b="1" dirty="0"/>
              <a:t>negative</a:t>
            </a:r>
            <a:r>
              <a:rPr lang="en-US" dirty="0"/>
              <a:t> real zeros is equal to the number of sign changes in </a:t>
            </a:r>
            <a:r>
              <a:rPr lang="en-US" b="1" dirty="0"/>
              <a:t>f(-x) </a:t>
            </a:r>
            <a:r>
              <a:rPr lang="en-US" dirty="0"/>
              <a:t>or less by even number.</a:t>
            </a:r>
          </a:p>
        </p:txBody>
      </p:sp>
    </p:spTree>
    <p:extLst>
      <p:ext uri="{BB962C8B-B14F-4D97-AF65-F5344CB8AC3E}">
        <p14:creationId xmlns:p14="http://schemas.microsoft.com/office/powerpoint/2010/main" val="4119708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5.7 Apply the Fundamental Theorem of Algebra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Determine the possible number of positive real zeros, negative real zeros, and imaginary zeros for g(x) = 2x</a:t>
            </a:r>
            <a:r>
              <a:rPr lang="en-US" sz="2000" baseline="30000" dirty="0"/>
              <a:t>4</a:t>
            </a:r>
            <a:r>
              <a:rPr lang="en-US" sz="2000" dirty="0"/>
              <a:t> – 3x</a:t>
            </a:r>
            <a:r>
              <a:rPr lang="en-US" sz="2000" baseline="30000" dirty="0"/>
              <a:t>3</a:t>
            </a:r>
            <a:r>
              <a:rPr lang="en-US" sz="2000" dirty="0"/>
              <a:t> + 9x</a:t>
            </a:r>
            <a:r>
              <a:rPr lang="en-US" sz="2000" baseline="30000" dirty="0"/>
              <a:t>2</a:t>
            </a:r>
            <a:r>
              <a:rPr lang="en-US" sz="2000" dirty="0"/>
              <a:t> – 12x + 4</a:t>
            </a:r>
          </a:p>
          <a:p>
            <a:pPr lvl="1"/>
            <a:r>
              <a:rPr lang="en-US" sz="2000" dirty="0"/>
              <a:t>Positive zeros:</a:t>
            </a:r>
          </a:p>
          <a:p>
            <a:pPr lvl="2"/>
            <a:r>
              <a:rPr lang="en-US" sz="2000" dirty="0"/>
              <a:t>4, 2, or 0</a:t>
            </a:r>
          </a:p>
          <a:p>
            <a:pPr lvl="1"/>
            <a:r>
              <a:rPr lang="en-US" sz="2000" dirty="0"/>
              <a:t>Negative zeros: g(-x) = 2x</a:t>
            </a:r>
            <a:r>
              <a:rPr lang="en-US" sz="2000" baseline="30000" dirty="0"/>
              <a:t>4</a:t>
            </a:r>
            <a:r>
              <a:rPr lang="en-US" sz="2000" dirty="0"/>
              <a:t> + 3x</a:t>
            </a:r>
            <a:r>
              <a:rPr lang="en-US" sz="2000" baseline="30000" dirty="0"/>
              <a:t>3</a:t>
            </a:r>
            <a:r>
              <a:rPr lang="en-US" sz="2000" dirty="0"/>
              <a:t> + 9x</a:t>
            </a:r>
            <a:r>
              <a:rPr lang="en-US" sz="2000" baseline="30000" dirty="0"/>
              <a:t>2</a:t>
            </a:r>
            <a:r>
              <a:rPr lang="en-US" sz="2000" dirty="0"/>
              <a:t> + 12x </a:t>
            </a:r>
            <a:r>
              <a:rPr lang="en-US" sz="2000"/>
              <a:t>+ 4</a:t>
            </a:r>
            <a:endParaRPr lang="en-US" sz="2000" dirty="0"/>
          </a:p>
          <a:p>
            <a:pPr lvl="2"/>
            <a:r>
              <a:rPr lang="en-US" sz="2000" dirty="0"/>
              <a:t>0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587001"/>
              </p:ext>
            </p:extLst>
          </p:nvPr>
        </p:nvGraphicFramePr>
        <p:xfrm>
          <a:off x="1066800" y="3429000"/>
          <a:ext cx="60960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Positive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Negative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Imaginary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Total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</a:t>
                      </a:r>
                    </a:p>
                  </a:txBody>
                  <a:tcPr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67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 Use Properties of Exponents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lvl="0"/>
                <a14:m>
                  <m:oMath xmlns:m="http://schemas.openxmlformats.org/officeDocument/2006/math"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3200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en-US" sz="3200" dirty="0"/>
                  <a:t> </a:t>
                </a:r>
                <a:r>
                  <a:rPr lang="en-US" sz="3200" dirty="0">
                    <a:sym typeface="Wingdings"/>
                  </a:rPr>
                  <a:t></a:t>
                </a:r>
                <a:r>
                  <a:rPr lang="en-US" sz="3200" dirty="0"/>
                  <a:t> zero exponent property</a:t>
                </a:r>
              </a:p>
              <a:p>
                <a:pPr lvl="0"/>
                <a14:m>
                  <m:oMath xmlns:m="http://schemas.openxmlformats.org/officeDocument/2006/math"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𝑚</m:t>
                        </m:r>
                      </m:sup>
                    </m:sSup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/>
                              </a:rPr>
                              <m:t>𝑚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200" dirty="0"/>
                  <a:t> </a:t>
                </a:r>
                <a:r>
                  <a:rPr lang="en-US" sz="3200" dirty="0">
                    <a:sym typeface="Wingdings"/>
                  </a:rPr>
                  <a:t></a:t>
                </a:r>
                <a:r>
                  <a:rPr lang="en-US" sz="3200" dirty="0"/>
                  <a:t> negative exponent property</a:t>
                </a:r>
              </a:p>
              <a:p>
                <a:pPr lvl="1"/>
                <a:r>
                  <a:rPr lang="en-US" sz="2800" dirty="0"/>
                  <a:t>2</a:t>
                </a:r>
                <a:r>
                  <a:rPr lang="en-US" sz="2800" baseline="30000" dirty="0"/>
                  <a:t>3</a:t>
                </a:r>
                <a:r>
                  <a:rPr lang="en-US" sz="2800" dirty="0"/>
                  <a:t> =</a:t>
                </a:r>
              </a:p>
              <a:p>
                <a:pPr lvl="1"/>
                <a:r>
                  <a:rPr lang="en-US" sz="2800" dirty="0"/>
                  <a:t>2</a:t>
                </a:r>
                <a:r>
                  <a:rPr lang="en-US" sz="2800" baseline="30000" dirty="0"/>
                  <a:t>2</a:t>
                </a:r>
                <a:r>
                  <a:rPr lang="en-US" sz="2800" dirty="0"/>
                  <a:t> =</a:t>
                </a:r>
              </a:p>
              <a:p>
                <a:pPr lvl="1"/>
                <a:r>
                  <a:rPr lang="en-US" sz="2800" dirty="0"/>
                  <a:t>2</a:t>
                </a:r>
                <a:r>
                  <a:rPr lang="en-US" sz="2800" baseline="30000" dirty="0"/>
                  <a:t>1</a:t>
                </a:r>
                <a:r>
                  <a:rPr lang="en-US" sz="2800" dirty="0"/>
                  <a:t> =</a:t>
                </a:r>
              </a:p>
              <a:p>
                <a:pPr lvl="1"/>
                <a:r>
                  <a:rPr lang="en-US" sz="2800" dirty="0"/>
                  <a:t>2</a:t>
                </a:r>
                <a:r>
                  <a:rPr lang="en-US" sz="2800" baseline="30000" dirty="0"/>
                  <a:t>0</a:t>
                </a:r>
                <a:r>
                  <a:rPr lang="en-US" sz="2800" dirty="0"/>
                  <a:t> =</a:t>
                </a:r>
              </a:p>
              <a:p>
                <a:pPr lvl="1"/>
                <a:r>
                  <a:rPr lang="en-US" sz="2800" dirty="0"/>
                  <a:t>2</a:t>
                </a:r>
                <a:r>
                  <a:rPr lang="en-US" sz="2800" baseline="30000" dirty="0"/>
                  <a:t>-1</a:t>
                </a:r>
                <a:r>
                  <a:rPr lang="en-US" sz="2800" dirty="0"/>
                  <a:t> =</a:t>
                </a:r>
              </a:p>
              <a:p>
                <a:pPr lvl="1"/>
                <a:r>
                  <a:rPr lang="en-US" sz="2800" dirty="0"/>
                  <a:t>2</a:t>
                </a:r>
                <a:r>
                  <a:rPr lang="en-US" sz="2800" baseline="30000" dirty="0"/>
                  <a:t>-2</a:t>
                </a:r>
                <a:r>
                  <a:rPr lang="en-US" sz="2800" dirty="0"/>
                  <a:t> =</a:t>
                </a:r>
              </a:p>
              <a:p>
                <a:pPr lvl="1"/>
                <a:r>
                  <a:rPr lang="en-US" sz="2800" dirty="0"/>
                  <a:t>2</a:t>
                </a:r>
                <a:r>
                  <a:rPr lang="en-US" sz="2800" baseline="30000" dirty="0"/>
                  <a:t>-3</a:t>
                </a:r>
                <a:r>
                  <a:rPr lang="en-US" sz="2800" dirty="0"/>
                  <a:t> =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t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905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5.7 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02970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5.8 Analyze Graphs of Polynomial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have a polynomial function, then</a:t>
            </a:r>
          </a:p>
          <a:p>
            <a:pPr lvl="1"/>
            <a:r>
              <a:rPr lang="en-US" dirty="0"/>
              <a:t>k is a zero or root</a:t>
            </a:r>
          </a:p>
          <a:p>
            <a:pPr lvl="1"/>
            <a:r>
              <a:rPr lang="en-US" dirty="0"/>
              <a:t>k is a solution of f(x) = 0</a:t>
            </a:r>
          </a:p>
          <a:p>
            <a:pPr lvl="1"/>
            <a:r>
              <a:rPr lang="en-US" dirty="0"/>
              <a:t>k is an x-intercept if k is real</a:t>
            </a:r>
          </a:p>
          <a:p>
            <a:pPr lvl="1"/>
            <a:r>
              <a:rPr lang="en-US" dirty="0"/>
              <a:t>x – k is a factor</a:t>
            </a:r>
          </a:p>
        </p:txBody>
      </p:sp>
    </p:spTree>
    <p:extLst>
      <p:ext uri="{BB962C8B-B14F-4D97-AF65-F5344CB8AC3E}">
        <p14:creationId xmlns:p14="http://schemas.microsoft.com/office/powerpoint/2010/main" val="856754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5.8 Analyze Graphs of Polynomial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x-intercepts to graph a polynomial function</a:t>
            </a:r>
          </a:p>
          <a:p>
            <a:pPr lvl="0"/>
            <a:r>
              <a:rPr lang="en-US" dirty="0"/>
              <a:t>f(x) = ½ (x + 2)</a:t>
            </a:r>
            <a:r>
              <a:rPr lang="en-US" baseline="30000" dirty="0"/>
              <a:t>2</a:t>
            </a:r>
            <a:r>
              <a:rPr lang="en-US" dirty="0"/>
              <a:t>(x – 3)</a:t>
            </a:r>
          </a:p>
          <a:p>
            <a:pPr lvl="1"/>
            <a:r>
              <a:rPr lang="en-US" dirty="0"/>
              <a:t>since (x + 2) and (x – 3) are factors of the polynomial, the x-intercepts are -2 and 3</a:t>
            </a:r>
          </a:p>
          <a:p>
            <a:pPr lvl="1"/>
            <a:r>
              <a:rPr lang="en-US" dirty="0"/>
              <a:t>plot the x-intercepts</a:t>
            </a:r>
          </a:p>
          <a:p>
            <a:pPr lvl="1"/>
            <a:r>
              <a:rPr lang="en-US" dirty="0"/>
              <a:t>Create a table of values to finish plotting points around the x-intercepts</a:t>
            </a:r>
          </a:p>
          <a:p>
            <a:pPr lvl="1"/>
            <a:r>
              <a:rPr lang="en-US" dirty="0"/>
              <a:t>Draw a smooth curve through the points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25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5.8 Analyze Graphs of Polynomial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Graph f(x) = ½ (x + 2)</a:t>
            </a:r>
            <a:r>
              <a:rPr lang="en-US" baseline="30000" dirty="0"/>
              <a:t>2</a:t>
            </a:r>
            <a:r>
              <a:rPr lang="en-US" dirty="0"/>
              <a:t>(x – 3) 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475" y="1276350"/>
            <a:ext cx="3946525" cy="394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49070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5.8 Analyze Graphs of Polynomial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Turning Points</a:t>
            </a:r>
          </a:p>
          <a:p>
            <a:pPr lvl="1"/>
            <a:r>
              <a:rPr lang="en-US" dirty="0"/>
              <a:t>Local Maximum and minimum (turn from going up to down or down to up)</a:t>
            </a:r>
          </a:p>
          <a:p>
            <a:pPr lvl="1"/>
            <a:r>
              <a:rPr lang="en-US" dirty="0"/>
              <a:t>The graph of every polynomial function of degree n can have at most n-1 turning points.  </a:t>
            </a:r>
          </a:p>
          <a:p>
            <a:pPr lvl="1"/>
            <a:r>
              <a:rPr lang="en-US" dirty="0"/>
              <a:t>If a polynomial function has n distinct real zeros, the function will have exactly n-1 turning points.</a:t>
            </a:r>
          </a:p>
          <a:p>
            <a:pPr lvl="1"/>
            <a:r>
              <a:rPr lang="en-US" dirty="0"/>
              <a:t>Calculus lets you find the turning points easily.</a:t>
            </a:r>
          </a:p>
        </p:txBody>
      </p:sp>
    </p:spTree>
    <p:extLst>
      <p:ext uri="{BB962C8B-B14F-4D97-AF65-F5344CB8AC3E}">
        <p14:creationId xmlns:p14="http://schemas.microsoft.com/office/powerpoint/2010/main" val="2932689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5.8 Analyze Graphs of Polynomial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the turning points?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 l="43077" t="23377" r="24615" b="31667"/>
          <a:stretch>
            <a:fillRect/>
          </a:stretch>
        </p:blipFill>
        <p:spPr bwMode="auto">
          <a:xfrm>
            <a:off x="5410200" y="1276350"/>
            <a:ext cx="3130788" cy="3727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912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5.8 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02970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5.9 Write Polynomial Functions and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keep asking, “Where will I ever use this?”  Well today we are going to model a few situations with polynomial functions.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66991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5.9 Write Polynomial Functions and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Writing a function from the x-intercepts and one point</a:t>
            </a:r>
          </a:p>
          <a:p>
            <a:pPr lvl="1"/>
            <a:r>
              <a:rPr lang="en-US" sz="2400" dirty="0"/>
              <a:t>Write the function as factors with an </a:t>
            </a:r>
            <a:r>
              <a:rPr lang="en-US" sz="2400" i="1" dirty="0"/>
              <a:t>a</a:t>
            </a:r>
            <a:r>
              <a:rPr lang="en-US" sz="2400" dirty="0"/>
              <a:t> in front</a:t>
            </a:r>
          </a:p>
          <a:p>
            <a:pPr lvl="1"/>
            <a:r>
              <a:rPr lang="en-US" sz="2400" dirty="0"/>
              <a:t>y = a(x – p)(x – q)… </a:t>
            </a:r>
          </a:p>
          <a:p>
            <a:pPr lvl="1"/>
            <a:r>
              <a:rPr lang="en-US" sz="2400" dirty="0"/>
              <a:t>Use the other point to find a</a:t>
            </a:r>
          </a:p>
          <a:p>
            <a:pPr lvl="0"/>
            <a:r>
              <a:rPr lang="en-US" sz="2800" dirty="0"/>
              <a:t>Example:</a:t>
            </a:r>
          </a:p>
          <a:p>
            <a:pPr lvl="1"/>
            <a:r>
              <a:rPr lang="en-US" sz="2400" dirty="0"/>
              <a:t>x-intercepts are -2, 1, 3 and (0, 2)</a:t>
            </a:r>
          </a:p>
        </p:txBody>
      </p:sp>
    </p:spTree>
    <p:extLst>
      <p:ext uri="{BB962C8B-B14F-4D97-AF65-F5344CB8AC3E}">
        <p14:creationId xmlns:p14="http://schemas.microsoft.com/office/powerpoint/2010/main" val="264052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5.9 Write Polynomial Functions and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Show that the nth-order differences for the given function of degree n are nonzero and constant.</a:t>
            </a:r>
          </a:p>
          <a:p>
            <a:pPr lvl="1"/>
            <a:r>
              <a:rPr lang="en-US" dirty="0"/>
              <a:t>Find the values of the function for equally spaced intervals</a:t>
            </a:r>
          </a:p>
          <a:p>
            <a:pPr lvl="1"/>
            <a:r>
              <a:rPr lang="en-US" dirty="0"/>
              <a:t>Find the differences </a:t>
            </a:r>
            <a:r>
              <a:rPr lang="en-US"/>
              <a:t>of the </a:t>
            </a:r>
            <a:r>
              <a:rPr lang="en-US" i="1"/>
              <a:t>y</a:t>
            </a:r>
            <a:r>
              <a:rPr lang="en-US"/>
              <a:t> </a:t>
            </a:r>
            <a:r>
              <a:rPr lang="en-US" dirty="0"/>
              <a:t>values</a:t>
            </a:r>
          </a:p>
          <a:p>
            <a:pPr lvl="1"/>
            <a:r>
              <a:rPr lang="en-US" dirty="0"/>
              <a:t>Find the differences of the differences and repeat until all are the same value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75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 Use Properties of Exponents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5</a:t>
            </a:r>
            <a:r>
              <a:rPr lang="en-US" baseline="30000" dirty="0"/>
              <a:t>-4</a:t>
            </a:r>
            <a:r>
              <a:rPr lang="en-US" dirty="0"/>
              <a:t> 5</a:t>
            </a:r>
            <a:r>
              <a:rPr lang="en-US" baseline="30000" dirty="0"/>
              <a:t>3</a:t>
            </a:r>
            <a:r>
              <a:rPr lang="en-US" dirty="0"/>
              <a:t> =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n-US" dirty="0"/>
              <a:t>((-3)</a:t>
            </a:r>
            <a:r>
              <a:rPr lang="en-US" baseline="30000" dirty="0"/>
              <a:t>2</a:t>
            </a:r>
            <a:r>
              <a:rPr lang="en-US" dirty="0"/>
              <a:t>)</a:t>
            </a:r>
            <a:r>
              <a:rPr lang="en-US" baseline="30000" dirty="0"/>
              <a:t>3</a:t>
            </a:r>
            <a:r>
              <a:rPr lang="en-US" dirty="0"/>
              <a:t> =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(3</a:t>
            </a:r>
            <a:r>
              <a:rPr lang="en-US" baseline="30000" dirty="0"/>
              <a:t>2</a:t>
            </a:r>
            <a:r>
              <a:rPr lang="en-US" dirty="0"/>
              <a:t>x</a:t>
            </a:r>
            <a:r>
              <a:rPr lang="en-US" baseline="30000" dirty="0"/>
              <a:t>2</a:t>
            </a:r>
            <a:r>
              <a:rPr lang="en-US" dirty="0"/>
              <a:t>y)</a:t>
            </a:r>
            <a:r>
              <a:rPr lang="en-US" baseline="30000" dirty="0"/>
              <a:t>2</a:t>
            </a:r>
            <a:r>
              <a:rPr lang="en-US" dirty="0"/>
              <a:t> =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95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5.9 Write Polynomial Functions and Models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lang="en-US" dirty="0"/>
                  <a:t>Show that the 3</a:t>
                </a:r>
                <a:r>
                  <a:rPr lang="en-US" baseline="30000" dirty="0"/>
                  <a:t>rd</a:t>
                </a:r>
                <a:r>
                  <a:rPr lang="en-US" dirty="0"/>
                  <a:t> order differences are constant of</a:t>
                </a:r>
                <a:br>
                  <a:rPr lang="en-US" dirty="0"/>
                </a:b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𝑓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smtClean="0">
                        <a:latin typeface="Cambria Math"/>
                      </a:rPr>
                      <m:t>𝑥</m:t>
                    </m:r>
                    <m:r>
                      <a:rPr lang="en-US" i="1" dirty="0" smtClean="0">
                        <a:latin typeface="Cambria Math"/>
                      </a:rPr>
                      <m:t>)=2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i="1" dirty="0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/>
                      </a:rPr>
                      <m:t>+2</m:t>
                    </m:r>
                    <m:r>
                      <a:rPr lang="en-US" i="1" dirty="0" smtClean="0">
                        <a:latin typeface="Cambria Math"/>
                      </a:rPr>
                      <m:t>𝑥</m:t>
                    </m:r>
                    <m:r>
                      <a:rPr lang="en-US" i="1" dirty="0" smtClean="0">
                        <a:latin typeface="Cambria Math"/>
                      </a:rPr>
                      <m:t>+1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467" t="-16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083407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5.9 Write Polynomial Functions and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/>
              <a:t>Finding a model given several points</a:t>
            </a:r>
          </a:p>
          <a:p>
            <a:pPr lvl="1"/>
            <a:r>
              <a:rPr lang="en-US" sz="2800" dirty="0"/>
              <a:t>Find the degree of the function by finding the finite differences</a:t>
            </a:r>
          </a:p>
          <a:p>
            <a:pPr lvl="2"/>
            <a:r>
              <a:rPr lang="en-US" dirty="0"/>
              <a:t>Degree = order of constant nonzero finite differences</a:t>
            </a:r>
          </a:p>
          <a:p>
            <a:pPr lvl="1"/>
            <a:r>
              <a:rPr lang="en-US" sz="2800" dirty="0"/>
              <a:t>Write the basic standard form functions</a:t>
            </a:r>
            <a:br>
              <a:rPr lang="en-US" sz="2800" dirty="0"/>
            </a:br>
            <a:r>
              <a:rPr lang="en-US" sz="2800" dirty="0"/>
              <a:t>(i.e.  f(x) = ax</a:t>
            </a:r>
            <a:r>
              <a:rPr lang="en-US" sz="2800" baseline="30000" dirty="0"/>
              <a:t>3</a:t>
            </a:r>
            <a:r>
              <a:rPr lang="en-US" sz="2800" dirty="0"/>
              <a:t> + bx</a:t>
            </a:r>
            <a:r>
              <a:rPr lang="en-US" sz="2800" baseline="30000" dirty="0"/>
              <a:t>2</a:t>
            </a:r>
            <a:r>
              <a:rPr lang="en-US" sz="2800" dirty="0"/>
              <a:t> + cx + d</a:t>
            </a:r>
          </a:p>
          <a:p>
            <a:pPr lvl="1"/>
            <a:r>
              <a:rPr lang="en-US" sz="2800" dirty="0"/>
              <a:t>Fill in x and f(x) with the points</a:t>
            </a:r>
          </a:p>
          <a:p>
            <a:pPr lvl="1"/>
            <a:r>
              <a:rPr lang="en-US" sz="2800" dirty="0"/>
              <a:t>Use some method to find a, b, c, and d</a:t>
            </a:r>
          </a:p>
          <a:p>
            <a:pPr lvl="2"/>
            <a:r>
              <a:rPr lang="en-US" dirty="0"/>
              <a:t>Cramer’s rule or graphing calculator using matrices or computer program</a:t>
            </a:r>
          </a:p>
        </p:txBody>
      </p:sp>
    </p:spTree>
    <p:extLst>
      <p:ext uri="{BB962C8B-B14F-4D97-AF65-F5344CB8AC3E}">
        <p14:creationId xmlns:p14="http://schemas.microsoft.com/office/powerpoint/2010/main" val="279027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5.9 Write Polynomial Functions and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Find a polynomial function to fit: </a:t>
            </a:r>
          </a:p>
          <a:p>
            <a:pPr lvl="0"/>
            <a:r>
              <a:rPr lang="en-US" dirty="0"/>
              <a:t>f(1) = -2, f(2) = 2, f(3) = 12, f(4) = 28, f(5) = 50, f(6) = 78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15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5.9 Write Polynomial Functions and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Regressions on TI Graphing Calculator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Push STAT ↓ </a:t>
            </a:r>
            <a:r>
              <a:rPr lang="en-US" dirty="0">
                <a:sym typeface="Wingdings" pitchFamily="2" charset="2"/>
              </a:rPr>
              <a:t>Edit…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ym typeface="Wingdings" pitchFamily="2" charset="2"/>
              </a:rPr>
              <a:t>Clear lists, then enter x’s in 1</a:t>
            </a:r>
            <a:r>
              <a:rPr lang="en-US" baseline="30000" dirty="0">
                <a:sym typeface="Wingdings" pitchFamily="2" charset="2"/>
              </a:rPr>
              <a:t>st</a:t>
            </a:r>
            <a:r>
              <a:rPr lang="en-US" dirty="0">
                <a:sym typeface="Wingdings" pitchFamily="2" charset="2"/>
              </a:rPr>
              <a:t> column and y’s in 2</a:t>
            </a:r>
            <a:r>
              <a:rPr lang="en-US" baseline="30000" dirty="0">
                <a:sym typeface="Wingdings" pitchFamily="2" charset="2"/>
              </a:rPr>
              <a:t>nd</a:t>
            </a:r>
            <a:r>
              <a:rPr lang="en-US" dirty="0">
                <a:sym typeface="Wingdings" pitchFamily="2" charset="2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ym typeface="Wingdings" pitchFamily="2" charset="2"/>
              </a:rPr>
              <a:t>Push STAT  CALC </a:t>
            </a:r>
            <a:r>
              <a:rPr lang="en-US" dirty="0"/>
              <a:t>↓ (regression of your choice)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Push ENTER twice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Read your answer </a:t>
            </a:r>
          </a:p>
        </p:txBody>
      </p:sp>
    </p:spTree>
    <p:extLst>
      <p:ext uri="{BB962C8B-B14F-4D97-AF65-F5344CB8AC3E}">
        <p14:creationId xmlns:p14="http://schemas.microsoft.com/office/powerpoint/2010/main" val="252314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5.9 Write Polynomial Functions and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Regressions using Microsoft Excel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Enter x’s and y’s into 2 columns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Insert X Y Scatter Chart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 Chart Tools: Layout pick </a:t>
            </a:r>
            <a:r>
              <a:rPr lang="en-US" dirty="0" err="1"/>
              <a:t>Trendline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More </a:t>
            </a:r>
            <a:r>
              <a:rPr lang="en-US" dirty="0" err="1">
                <a:sym typeface="Wingdings" pitchFamily="2" charset="2"/>
              </a:rPr>
              <a:t>Trendline</a:t>
            </a:r>
            <a:r>
              <a:rPr lang="en-US" dirty="0">
                <a:sym typeface="Wingdings" pitchFamily="2" charset="2"/>
              </a:rPr>
              <a:t> options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ym typeface="Wingdings" pitchFamily="2" charset="2"/>
              </a:rPr>
              <a:t>Pick a Polynomial </a:t>
            </a:r>
            <a:r>
              <a:rPr lang="en-US" dirty="0" err="1">
                <a:sym typeface="Wingdings" pitchFamily="2" charset="2"/>
              </a:rPr>
              <a:t>trendline</a:t>
            </a:r>
            <a:r>
              <a:rPr lang="en-US" dirty="0">
                <a:sym typeface="Wingdings" pitchFamily="2" charset="2"/>
              </a:rPr>
              <a:t> and enter the degree of your function AND pick Display Equation on Chart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ym typeface="Wingdings" pitchFamily="2" charset="2"/>
              </a:rPr>
              <a:t>Click Done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ym typeface="Wingdings" pitchFamily="2" charset="2"/>
              </a:rPr>
              <a:t>Read your answer off of the chart.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425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3" action="ppaction://hlinkpres?slideindex=1&amp;slidetitle="/>
              </a:rPr>
              <a:t>5.9 </a:t>
            </a:r>
            <a:r>
              <a:rPr lang="en-US" dirty="0">
                <a:hlinkClick r:id="rId3" action="ppaction://hlinkpres?slideindex=1&amp;slidetitle="/>
              </a:rPr>
              <a:t>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029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 Use Properties of Exponents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12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/>
                              </a:rPr>
                              <m:t>5</m:t>
                            </m:r>
                          </m:sup>
                        </m:sSup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2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/>
                              </a:rPr>
                              <m:t>4</m:t>
                            </m:r>
                          </m:sup>
                        </m:sSup>
                      </m:den>
                    </m:f>
                    <m:r>
                      <a:rPr lang="en-US" sz="3200" b="0" i="1" smtClean="0"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2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3</m:t>
                        </m:r>
                        <m:sSup>
                          <m:sSup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/>
                          </a:rPr>
                          <m:t>5</m:t>
                        </m:r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sz="3200" i="1">
                                <a:latin typeface="Cambria Math"/>
                              </a:rPr>
                              <m:t>−3</m:t>
                            </m:r>
                          </m:sup>
                        </m:sSup>
                      </m:num>
                      <m:den>
                        <m:r>
                          <a:rPr lang="en-US" sz="3200" i="1">
                            <a:latin typeface="Cambria Math"/>
                          </a:rPr>
                          <m:t>8</m:t>
                        </m:r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i="1">
                                <a:latin typeface="Cambria Math"/>
                              </a:rPr>
                              <m:t>−4</m:t>
                            </m:r>
                          </m:sup>
                        </m:sSup>
                      </m:den>
                    </m:f>
                    <m:r>
                      <a:rPr lang="en-US" sz="3200" i="1"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/>
                          </a:rPr>
                          <m:t>4</m:t>
                        </m:r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i="1">
                                <a:latin typeface="Cambria Math"/>
                              </a:rPr>
                              <m:t>−3</m:t>
                            </m:r>
                          </m:sup>
                        </m:sSup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sz="32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200" i="1">
                            <a:latin typeface="Cambria Math"/>
                          </a:rPr>
                          <m:t>10</m:t>
                        </m:r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i="1">
                                <a:latin typeface="Cambria Math"/>
                              </a:rPr>
                              <m:t>−2</m:t>
                            </m:r>
                          </m:sup>
                        </m:sSup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i="1">
                                <a:latin typeface="Cambria Math"/>
                              </a:rPr>
                              <m:t>𝑧</m:t>
                            </m:r>
                          </m:e>
                          <m:sup>
                            <m:r>
                              <a:rPr lang="en-US" sz="3200" i="1">
                                <a:latin typeface="Cambria Math"/>
                              </a:rPr>
                              <m:t>0</m:t>
                            </m:r>
                          </m:sup>
                        </m:sSup>
                      </m:den>
                    </m:f>
                    <m:r>
                      <a:rPr lang="en-US" sz="3200" i="1">
                        <a:latin typeface="Cambria Math"/>
                      </a:rPr>
                      <m:t>=</m:t>
                    </m:r>
                  </m:oMath>
                </a14:m>
                <a:endParaRPr lang="en-US" sz="32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94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 Use Properties of Exponents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200" dirty="0"/>
                  <a:t>To multiply or divide scientific notation</a:t>
                </a:r>
              </a:p>
              <a:p>
                <a:pPr lvl="1"/>
                <a:r>
                  <a:rPr lang="en-US" sz="2800" dirty="0"/>
                  <a:t>think of the leading numbers as the coefficients and the power of 10 as the base and exponent.</a:t>
                </a:r>
              </a:p>
              <a:p>
                <a:pPr lvl="0"/>
                <a:r>
                  <a:rPr lang="en-US" sz="3200" dirty="0"/>
                  <a:t>Example: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2</m:t>
                    </m:r>
                    <m:r>
                      <a:rPr lang="en-US" sz="2800" b="0" i="1" dirty="0" smtClean="0">
                        <a:latin typeface="Cambria Math"/>
                      </a:rPr>
                      <m:t>×</m:t>
                    </m:r>
                    <m:sSup>
                      <m:sSupPr>
                        <m:ctrlPr>
                          <a:rPr lang="en-US" sz="28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dirty="0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28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800" b="0" i="1" dirty="0" smtClean="0">
                        <a:latin typeface="Cambria Math"/>
                      </a:rPr>
                      <m:t>⋅</m:t>
                    </m:r>
                    <m:r>
                      <a:rPr lang="en-US" sz="2800" i="1" dirty="0" smtClean="0">
                        <a:latin typeface="Cambria Math"/>
                      </a:rPr>
                      <m:t>5</m:t>
                    </m:r>
                    <m:r>
                      <a:rPr lang="en-US" sz="2800" b="0" i="1" dirty="0" smtClean="0">
                        <a:latin typeface="Cambria Math"/>
                      </a:rPr>
                      <m:t>×</m:t>
                    </m:r>
                    <m:sSup>
                      <m:sSupPr>
                        <m:ctrlPr>
                          <a:rPr lang="en-US" sz="28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dirty="0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2800" b="0" i="1" dirty="0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2800" i="1" dirty="0" smtClean="0">
                        <a:latin typeface="Cambria Math"/>
                      </a:rPr>
                      <m:t>=</m:t>
                    </m:r>
                  </m:oMath>
                </a14:m>
                <a:endParaRPr lang="en-US" sz="2800" dirty="0"/>
              </a:p>
              <a:p>
                <a:pPr lvl="1"/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000" t="-25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8188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41453</TotalTime>
  <Words>4346</Words>
  <Application>Microsoft Office PowerPoint</Application>
  <PresentationFormat>On-screen Show (16:9)</PresentationFormat>
  <Paragraphs>649</Paragraphs>
  <Slides>75</Slides>
  <Notes>74</Notes>
  <HiddenSlides>9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85" baseType="lpstr">
      <vt:lpstr>Arial</vt:lpstr>
      <vt:lpstr>Calibri</vt:lpstr>
      <vt:lpstr>Cambria</vt:lpstr>
      <vt:lpstr>Cambria Math</vt:lpstr>
      <vt:lpstr>Comic Sans MS</vt:lpstr>
      <vt:lpstr>Corbel</vt:lpstr>
      <vt:lpstr>Symbol</vt:lpstr>
      <vt:lpstr>Wingdings</vt:lpstr>
      <vt:lpstr>Orbit</vt:lpstr>
      <vt:lpstr>Equation</vt:lpstr>
      <vt:lpstr>Polynomials and Polynomial Functions</vt:lpstr>
      <vt:lpstr>PowerPoint Presentation</vt:lpstr>
      <vt:lpstr>5.1 Use Properties of Exponents</vt:lpstr>
      <vt:lpstr>5.1 Use Properties of Exponents</vt:lpstr>
      <vt:lpstr>5.1 Use Properties of Exponents</vt:lpstr>
      <vt:lpstr>5.1 Use Properties of Exponents</vt:lpstr>
      <vt:lpstr>5.1 Use Properties of Exponents</vt:lpstr>
      <vt:lpstr>5.1 Use Properties of Exponents</vt:lpstr>
      <vt:lpstr>5.1 Use Properties of Exponents</vt:lpstr>
      <vt:lpstr>Homework Quiz</vt:lpstr>
      <vt:lpstr>5.2 Evaluate and Graph Polynomial Functions</vt:lpstr>
      <vt:lpstr>5.2 Evaluate and Graph Polynomial Functions</vt:lpstr>
      <vt:lpstr>5.2 Evaluate and Graph Polynomial Functions</vt:lpstr>
      <vt:lpstr>5.2 Evaluate and Graph Polynomial Functions</vt:lpstr>
      <vt:lpstr>5.2 Evaluate and Graph Polynomial Functions</vt:lpstr>
      <vt:lpstr>5.2 Evaluate and Graph Polynomial Functions</vt:lpstr>
      <vt:lpstr>5.2 Evaluate and Graph Polynomial Functions</vt:lpstr>
      <vt:lpstr>5.2 Evaluate and Graph Polynomial Functions</vt:lpstr>
      <vt:lpstr>5.2 Evaluate and Graph Polynomial Functions</vt:lpstr>
      <vt:lpstr>Homework Quiz</vt:lpstr>
      <vt:lpstr>5.3 Add, Subtract, and Multiply Polynomials</vt:lpstr>
      <vt:lpstr>5.3 Add, Subtract, and Multiply Polynomials</vt:lpstr>
      <vt:lpstr>5.3 Add, Subtract, and Multiply Polynomials</vt:lpstr>
      <vt:lpstr>5.3 Add, Subtract, and Multiply Polynomials</vt:lpstr>
      <vt:lpstr>5.3 Add, Subtract, and Multiply Polynomials</vt:lpstr>
      <vt:lpstr>5.3 Add, Subtract, and Multiply Polynomials</vt:lpstr>
      <vt:lpstr>Homework Quiz</vt:lpstr>
      <vt:lpstr>5.4 Factor and Solve Polynomial Equations</vt:lpstr>
      <vt:lpstr>5.4 Factor and Solve Polynomial Equations</vt:lpstr>
      <vt:lpstr>5.4 Factor and Solve Polynomial Equations</vt:lpstr>
      <vt:lpstr>5.4 Factor and Solve Polynomial Equations</vt:lpstr>
      <vt:lpstr>5.4 Factor and Solve Polynomial Equations</vt:lpstr>
      <vt:lpstr>5.4 Factor and Solve Polynomial Equations</vt:lpstr>
      <vt:lpstr>5.4 Factor and Solve Polynomial Equations</vt:lpstr>
      <vt:lpstr>5.4 Factor and Solve Polynomial Equations</vt:lpstr>
      <vt:lpstr>5.4 Factor and Solve Polynomial Equations</vt:lpstr>
      <vt:lpstr>Homework Quiz</vt:lpstr>
      <vt:lpstr>5.5 Apply the Remainder and Factor Theorems</vt:lpstr>
      <vt:lpstr>5.5 Apply the Remainder and Factor Theorems</vt:lpstr>
      <vt:lpstr>5.5 Apply the Remainder and Factor Theorems</vt:lpstr>
      <vt:lpstr>5.5 Apply the Remainder and Factor Theorems</vt:lpstr>
      <vt:lpstr>5.5 Apply the Remainder and Factor Theorems</vt:lpstr>
      <vt:lpstr>5.5 Apply the Remainder and Factor Theorems</vt:lpstr>
      <vt:lpstr>5.5 Apply the Remainder and Factor Theorems</vt:lpstr>
      <vt:lpstr>5.5 Apply the Remainder and Factor Theorems</vt:lpstr>
      <vt:lpstr>5.5 Apply the Remainder and Factor Theorems</vt:lpstr>
      <vt:lpstr>5.5 Apply the Remainder and Factor Theorems</vt:lpstr>
      <vt:lpstr>Homework Quiz</vt:lpstr>
      <vt:lpstr>5.6 Find Rational Zeros</vt:lpstr>
      <vt:lpstr>5.6 Find Rational Zeros</vt:lpstr>
      <vt:lpstr>5.6 Find Rational Zeros</vt:lpstr>
      <vt:lpstr>Homework Quiz</vt:lpstr>
      <vt:lpstr>5.7 Apply the Fundamental Theorem of Algebra</vt:lpstr>
      <vt:lpstr>5.7 Apply the Fundamental Theorem of Algebra</vt:lpstr>
      <vt:lpstr>5.7 Apply the Fundamental Theorem of Algebra</vt:lpstr>
      <vt:lpstr>5.7 Apply the Fundamental Theorem of Algebra</vt:lpstr>
      <vt:lpstr>5.7 Apply the Fundamental Theorem of Algebra</vt:lpstr>
      <vt:lpstr>5.7 Apply the Fundamental Theorem of Algebra</vt:lpstr>
      <vt:lpstr>5.7 Apply the Fundamental Theorem of Algebra</vt:lpstr>
      <vt:lpstr>Homework Quiz</vt:lpstr>
      <vt:lpstr>5.8 Analyze Graphs of Polynomial Functions</vt:lpstr>
      <vt:lpstr>5.8 Analyze Graphs of Polynomial Functions</vt:lpstr>
      <vt:lpstr>5.8 Analyze Graphs of Polynomial Functions</vt:lpstr>
      <vt:lpstr>5.8 Analyze Graphs of Polynomial Functions</vt:lpstr>
      <vt:lpstr>5.8 Analyze Graphs of Polynomial Functions</vt:lpstr>
      <vt:lpstr>Homework Quiz</vt:lpstr>
      <vt:lpstr>5.9 Write Polynomial Functions and Models</vt:lpstr>
      <vt:lpstr>5.9 Write Polynomial Functions and Models</vt:lpstr>
      <vt:lpstr>5.9 Write Polynomial Functions and Models</vt:lpstr>
      <vt:lpstr>5.9 Write Polynomial Functions and Models</vt:lpstr>
      <vt:lpstr>5.9 Write Polynomial Functions and Models</vt:lpstr>
      <vt:lpstr>5.9 Write Polynomial Functions and Models</vt:lpstr>
      <vt:lpstr>5.9 Write Polynomial Functions and Models</vt:lpstr>
      <vt:lpstr>5.9 Write Polynomial Functions and Models</vt:lpstr>
      <vt:lpstr>Homework Quiz</vt:lpstr>
    </vt:vector>
  </TitlesOfParts>
  <Company>Andrews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Polynomials and Polynomial Functions</dc:title>
  <dc:creator>Richard  Wright</dc:creator>
  <cp:lastModifiedBy>Richard Wright</cp:lastModifiedBy>
  <cp:revision>96</cp:revision>
  <cp:lastPrinted>2020-11-05T14:11:52Z</cp:lastPrinted>
  <dcterms:created xsi:type="dcterms:W3CDTF">2010-10-12T19:15:22Z</dcterms:created>
  <dcterms:modified xsi:type="dcterms:W3CDTF">2020-11-05T14:13:32Z</dcterms:modified>
</cp:coreProperties>
</file>